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Lst>
  <p:sldSz cx="7556500" cy="10693400"/>
  <p:notesSz cx="6797675" cy="9928225"/>
  <p:embeddedFontLst>
    <p:embeddedFont>
      <p:font typeface="Calibri" panose="020F0502020204030204" pitchFamily="34" charset="0"/>
      <p:regular r:id="rId7"/>
      <p:bold r:id="rId8"/>
      <p:italic r:id="rId9"/>
      <p:boldItalic r:id="rId10"/>
    </p:embeddedFont>
    <p:embeddedFont>
      <p:font typeface="Inter" panose="020B0604020202020204" charset="0"/>
      <p:regular r:id="rId11"/>
    </p:embeddedFont>
    <p:embeddedFont>
      <p:font typeface="Inter Bold" panose="020B0604020202020204" charset="0"/>
      <p:regular r:id="rId12"/>
    </p:embeddedFont>
    <p:embeddedFont>
      <p:font typeface="Inter Italics" panose="020B0604020202020204" charset="0"/>
      <p:regular r:id="rId13"/>
    </p:embeddedFont>
    <p:embeddedFont>
      <p:font typeface="Raleway" pitchFamily="2"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100" d="100"/>
          <a:sy n="100" d="100"/>
        </p:scale>
        <p:origin x="2334" y="-10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 Mercer" userId="c6017c62-a487-4420-8317-a1f385536d15" providerId="ADAL" clId="{881C57D3-1D70-4479-8314-798279F4FD5C}"/>
    <pc:docChg chg="custSel delSld modSld">
      <pc:chgData name="Mrs P, Mercer" userId="c6017c62-a487-4420-8317-a1f385536d15" providerId="ADAL" clId="{881C57D3-1D70-4479-8314-798279F4FD5C}" dt="2026-03-12T16:36:46.586" v="1407" actId="20577"/>
      <pc:docMkLst>
        <pc:docMk/>
      </pc:docMkLst>
      <pc:sldChg chg="modSp mod">
        <pc:chgData name="Mrs P, Mercer" userId="c6017c62-a487-4420-8317-a1f385536d15" providerId="ADAL" clId="{881C57D3-1D70-4479-8314-798279F4FD5C}" dt="2026-03-12T15:59:35.878" v="20" actId="14100"/>
        <pc:sldMkLst>
          <pc:docMk/>
          <pc:sldMk cId="0" sldId="256"/>
        </pc:sldMkLst>
        <pc:spChg chg="mod">
          <ac:chgData name="Mrs P, Mercer" userId="c6017c62-a487-4420-8317-a1f385536d15" providerId="ADAL" clId="{881C57D3-1D70-4479-8314-798279F4FD5C}" dt="2026-03-12T15:59:35.878" v="20" actId="14100"/>
          <ac:spMkLst>
            <pc:docMk/>
            <pc:sldMk cId="0" sldId="256"/>
            <ac:spMk id="10" creationId="{A1FACC03-D8A6-41C0-B277-7E8F4B0241AF}"/>
          </ac:spMkLst>
        </pc:spChg>
      </pc:sldChg>
      <pc:sldChg chg="modSp del mod">
        <pc:chgData name="Mrs P, Mercer" userId="c6017c62-a487-4420-8317-a1f385536d15" providerId="ADAL" clId="{881C57D3-1D70-4479-8314-798279F4FD5C}" dt="2026-03-12T16:14:22.877" v="931" actId="47"/>
        <pc:sldMkLst>
          <pc:docMk/>
          <pc:sldMk cId="0" sldId="258"/>
        </pc:sldMkLst>
        <pc:spChg chg="mod">
          <ac:chgData name="Mrs P, Mercer" userId="c6017c62-a487-4420-8317-a1f385536d15" providerId="ADAL" clId="{881C57D3-1D70-4479-8314-798279F4FD5C}" dt="2026-03-12T16:12:42.627" v="891" actId="21"/>
          <ac:spMkLst>
            <pc:docMk/>
            <pc:sldMk cId="0" sldId="258"/>
            <ac:spMk id="13" creationId="{F4446877-2F2A-41A9-A816-41E03973E88C}"/>
          </ac:spMkLst>
        </pc:spChg>
      </pc:sldChg>
      <pc:sldChg chg="modSp mod">
        <pc:chgData name="Mrs P, Mercer" userId="c6017c62-a487-4420-8317-a1f385536d15" providerId="ADAL" clId="{881C57D3-1D70-4479-8314-798279F4FD5C}" dt="2026-03-12T16:20:51.494" v="1288" actId="6549"/>
        <pc:sldMkLst>
          <pc:docMk/>
          <pc:sldMk cId="3242594850" sldId="259"/>
        </pc:sldMkLst>
        <pc:spChg chg="mod">
          <ac:chgData name="Mrs P, Mercer" userId="c6017c62-a487-4420-8317-a1f385536d15" providerId="ADAL" clId="{881C57D3-1D70-4479-8314-798279F4FD5C}" dt="2026-03-12T16:20:51.494" v="1288" actId="6549"/>
          <ac:spMkLst>
            <pc:docMk/>
            <pc:sldMk cId="3242594850" sldId="259"/>
            <ac:spMk id="2" creationId="{00000000-0000-0000-0000-000000000000}"/>
          </ac:spMkLst>
        </pc:spChg>
      </pc:sldChg>
      <pc:sldChg chg="modSp mod">
        <pc:chgData name="Mrs P, Mercer" userId="c6017c62-a487-4420-8317-a1f385536d15" providerId="ADAL" clId="{881C57D3-1D70-4479-8314-798279F4FD5C}" dt="2026-03-12T16:36:32.554" v="1401" actId="6549"/>
        <pc:sldMkLst>
          <pc:docMk/>
          <pc:sldMk cId="3129538980" sldId="260"/>
        </pc:sldMkLst>
        <pc:spChg chg="mod">
          <ac:chgData name="Mrs P, Mercer" userId="c6017c62-a487-4420-8317-a1f385536d15" providerId="ADAL" clId="{881C57D3-1D70-4479-8314-798279F4FD5C}" dt="2026-03-12T16:36:32.554" v="1401" actId="6549"/>
          <ac:spMkLst>
            <pc:docMk/>
            <pc:sldMk cId="3129538980" sldId="260"/>
            <ac:spMk id="2" creationId="{00000000-0000-0000-0000-000000000000}"/>
          </ac:spMkLst>
        </pc:spChg>
      </pc:sldChg>
      <pc:sldChg chg="addSp modSp mod">
        <pc:chgData name="Mrs P, Mercer" userId="c6017c62-a487-4420-8317-a1f385536d15" providerId="ADAL" clId="{881C57D3-1D70-4479-8314-798279F4FD5C}" dt="2026-03-12T16:36:46.586" v="1407" actId="20577"/>
        <pc:sldMkLst>
          <pc:docMk/>
          <pc:sldMk cId="1887142552" sldId="261"/>
        </pc:sldMkLst>
        <pc:spChg chg="mod">
          <ac:chgData name="Mrs P, Mercer" userId="c6017c62-a487-4420-8317-a1f385536d15" providerId="ADAL" clId="{881C57D3-1D70-4479-8314-798279F4FD5C}" dt="2026-03-12T16:36:46.586" v="1407" actId="20577"/>
          <ac:spMkLst>
            <pc:docMk/>
            <pc:sldMk cId="1887142552" sldId="261"/>
            <ac:spMk id="2" creationId="{00000000-0000-0000-0000-000000000000}"/>
          </ac:spMkLst>
        </pc:spChg>
        <pc:spChg chg="add mod">
          <ac:chgData name="Mrs P, Mercer" userId="c6017c62-a487-4420-8317-a1f385536d15" providerId="ADAL" clId="{881C57D3-1D70-4479-8314-798279F4FD5C}" dt="2026-03-12T16:14:06.348" v="928"/>
          <ac:spMkLst>
            <pc:docMk/>
            <pc:sldMk cId="1887142552" sldId="261"/>
            <ac:spMk id="3" creationId="{4E5C8C2F-3D97-47A1-B6DE-E39AF6CDC96E}"/>
          </ac:spMkLst>
        </pc:spChg>
        <pc:spChg chg="add mod">
          <ac:chgData name="Mrs P, Mercer" userId="c6017c62-a487-4420-8317-a1f385536d15" providerId="ADAL" clId="{881C57D3-1D70-4479-8314-798279F4FD5C}" dt="2026-03-12T16:14:13.426" v="929"/>
          <ac:spMkLst>
            <pc:docMk/>
            <pc:sldMk cId="1887142552" sldId="261"/>
            <ac:spMk id="4" creationId="{1107B7B9-DC78-4E8C-A0FE-A25C11340E34}"/>
          </ac:spMkLst>
        </pc:spChg>
        <pc:spChg chg="add mod">
          <ac:chgData name="Mrs P, Mercer" userId="c6017c62-a487-4420-8317-a1f385536d15" providerId="ADAL" clId="{881C57D3-1D70-4479-8314-798279F4FD5C}" dt="2026-03-12T16:14:18.770" v="930"/>
          <ac:spMkLst>
            <pc:docMk/>
            <pc:sldMk cId="1887142552" sldId="261"/>
            <ac:spMk id="5" creationId="{024EB49F-E8E7-4DCD-8282-03AA9DDD41E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3500515" cy="10693400"/>
          </a:xfrm>
          <a:custGeom>
            <a:avLst/>
            <a:gdLst/>
            <a:ahLst/>
            <a:cxnLst/>
            <a:rect l="l" t="t" r="r" b="b"/>
            <a:pathLst>
              <a:path w="3457669" h="9838186">
                <a:moveTo>
                  <a:pt x="0" y="0"/>
                </a:moveTo>
                <a:lnTo>
                  <a:pt x="3457669" y="0"/>
                </a:lnTo>
                <a:lnTo>
                  <a:pt x="3457669" y="9838186"/>
                </a:lnTo>
                <a:lnTo>
                  <a:pt x="0" y="9838186"/>
                </a:lnTo>
                <a:lnTo>
                  <a:pt x="0" y="0"/>
                </a:lnTo>
                <a:close/>
              </a:path>
            </a:pathLst>
          </a:custGeom>
          <a:blipFill>
            <a:blip r:embed="rId2"/>
            <a:stretch>
              <a:fillRect l="-170059" r="-157516"/>
            </a:stretch>
          </a:blipFill>
        </p:spPr>
      </p:sp>
      <p:grpSp>
        <p:nvGrpSpPr>
          <p:cNvPr id="3" name="Group 3"/>
          <p:cNvGrpSpPr/>
          <p:nvPr/>
        </p:nvGrpSpPr>
        <p:grpSpPr>
          <a:xfrm>
            <a:off x="3500515" y="0"/>
            <a:ext cx="4055985" cy="10693400"/>
            <a:chOff x="0" y="-28575"/>
            <a:chExt cx="1390761" cy="4021403"/>
          </a:xfrm>
          <a:solidFill>
            <a:schemeClr val="tx2"/>
          </a:solidFill>
        </p:grpSpPr>
        <p:sp>
          <p:nvSpPr>
            <p:cNvPr id="4" name="Freeform 4"/>
            <p:cNvSpPr/>
            <p:nvPr/>
          </p:nvSpPr>
          <p:spPr>
            <a:xfrm>
              <a:off x="0" y="0"/>
              <a:ext cx="1390761" cy="3992828"/>
            </a:xfrm>
            <a:custGeom>
              <a:avLst/>
              <a:gdLst/>
              <a:ahLst/>
              <a:cxnLst/>
              <a:rect l="l" t="t" r="r" b="b"/>
              <a:pathLst>
                <a:path w="1390761" h="3992828">
                  <a:moveTo>
                    <a:pt x="0" y="0"/>
                  </a:moveTo>
                  <a:lnTo>
                    <a:pt x="1390761" y="0"/>
                  </a:lnTo>
                  <a:lnTo>
                    <a:pt x="1390761" y="3992828"/>
                  </a:lnTo>
                  <a:lnTo>
                    <a:pt x="0" y="3992828"/>
                  </a:lnTo>
                  <a:close/>
                </a:path>
              </a:pathLst>
            </a:custGeom>
            <a:grpFill/>
            <a:ln>
              <a:solidFill>
                <a:schemeClr val="tx2"/>
              </a:solidFill>
            </a:ln>
          </p:spPr>
        </p:sp>
        <p:sp>
          <p:nvSpPr>
            <p:cNvPr id="5" name="TextBox 5"/>
            <p:cNvSpPr txBox="1"/>
            <p:nvPr/>
          </p:nvSpPr>
          <p:spPr>
            <a:xfrm>
              <a:off x="0" y="-28575"/>
              <a:ext cx="1390761" cy="4021403"/>
            </a:xfrm>
            <a:prstGeom prst="rect">
              <a:avLst/>
            </a:prstGeom>
            <a:grpFill/>
            <a:ln>
              <a:solidFill>
                <a:schemeClr val="tx2"/>
              </a:solidFill>
            </a:ln>
          </p:spPr>
          <p:txBody>
            <a:bodyPr lIns="50800" tIns="50800" rIns="50800" bIns="50800" rtlCol="0" anchor="ctr"/>
            <a:lstStyle/>
            <a:p>
              <a:pPr algn="ctr">
                <a:lnSpc>
                  <a:spcPts val="1960"/>
                </a:lnSpc>
                <a:spcBef>
                  <a:spcPct val="0"/>
                </a:spcBef>
              </a:pPr>
              <a:endParaRPr dirty="0"/>
            </a:p>
          </p:txBody>
        </p:sp>
      </p:grpSp>
      <p:sp>
        <p:nvSpPr>
          <p:cNvPr id="6" name="Freeform 6"/>
          <p:cNvSpPr/>
          <p:nvPr/>
        </p:nvSpPr>
        <p:spPr>
          <a:xfrm>
            <a:off x="5988050" y="245027"/>
            <a:ext cx="1186374" cy="1511408"/>
          </a:xfrm>
          <a:custGeom>
            <a:avLst/>
            <a:gdLst/>
            <a:ahLst/>
            <a:cxnLst/>
            <a:rect l="l" t="t" r="r" b="b"/>
            <a:pathLst>
              <a:path w="1186374" h="1511408">
                <a:moveTo>
                  <a:pt x="0" y="0"/>
                </a:moveTo>
                <a:lnTo>
                  <a:pt x="1186374" y="0"/>
                </a:lnTo>
                <a:lnTo>
                  <a:pt x="1186374" y="1511408"/>
                </a:lnTo>
                <a:lnTo>
                  <a:pt x="0" y="1511408"/>
                </a:lnTo>
                <a:lnTo>
                  <a:pt x="0" y="0"/>
                </a:lnTo>
                <a:close/>
              </a:path>
            </a:pathLst>
          </a:custGeom>
          <a:blipFill>
            <a:blip r:embed="rId3"/>
            <a:stretch>
              <a:fillRect/>
            </a:stretch>
          </a:blipFill>
        </p:spPr>
      </p:sp>
      <p:sp>
        <p:nvSpPr>
          <p:cNvPr id="7" name="TextBox 7"/>
          <p:cNvSpPr txBox="1"/>
          <p:nvPr/>
        </p:nvSpPr>
        <p:spPr>
          <a:xfrm>
            <a:off x="4104554" y="7815853"/>
            <a:ext cx="3257721" cy="2379819"/>
          </a:xfrm>
          <a:prstGeom prst="rect">
            <a:avLst/>
          </a:prstGeom>
        </p:spPr>
        <p:txBody>
          <a:bodyPr lIns="0" tIns="0" rIns="0" bIns="0" rtlCol="0" anchor="t">
            <a:spAutoFit/>
          </a:bodyPr>
          <a:lstStyle/>
          <a:p>
            <a:pPr algn="l">
              <a:lnSpc>
                <a:spcPts val="1680"/>
              </a:lnSpc>
            </a:pPr>
            <a:r>
              <a:rPr lang="en-US" sz="1200" dirty="0">
                <a:solidFill>
                  <a:srgbClr val="DAD9D8"/>
                </a:solidFill>
                <a:latin typeface="Inter"/>
                <a:ea typeface="Inter"/>
                <a:cs typeface="Inter"/>
                <a:sym typeface="Inter"/>
              </a:rPr>
              <a:t>Saint Bede's Catholic High School,</a:t>
            </a:r>
          </a:p>
          <a:p>
            <a:pPr algn="l">
              <a:lnSpc>
                <a:spcPts val="1680"/>
              </a:lnSpc>
            </a:pPr>
            <a:r>
              <a:rPr lang="en-US" sz="1200" dirty="0">
                <a:solidFill>
                  <a:srgbClr val="DAD9D8"/>
                </a:solidFill>
                <a:latin typeface="Inter"/>
                <a:ea typeface="Inter"/>
                <a:cs typeface="Inter"/>
                <a:sym typeface="Inter"/>
              </a:rPr>
              <a:t>Talbot Road,</a:t>
            </a:r>
          </a:p>
          <a:p>
            <a:pPr algn="l">
              <a:lnSpc>
                <a:spcPts val="1680"/>
              </a:lnSpc>
            </a:pPr>
            <a:r>
              <a:rPr lang="en-US" sz="1200" dirty="0">
                <a:solidFill>
                  <a:srgbClr val="DAD9D8"/>
                </a:solidFill>
                <a:latin typeface="Inter"/>
                <a:ea typeface="Inter"/>
                <a:cs typeface="Inter"/>
                <a:sym typeface="Inter"/>
              </a:rPr>
              <a:t>Lytham St Annes, </a:t>
            </a:r>
          </a:p>
          <a:p>
            <a:pPr algn="l">
              <a:lnSpc>
                <a:spcPts val="1680"/>
              </a:lnSpc>
            </a:pPr>
            <a:r>
              <a:rPr lang="en-US" sz="1200" dirty="0">
                <a:solidFill>
                  <a:srgbClr val="DAD9D8"/>
                </a:solidFill>
                <a:latin typeface="Inter"/>
                <a:ea typeface="Inter"/>
                <a:cs typeface="Inter"/>
                <a:sym typeface="Inter"/>
              </a:rPr>
              <a:t>Lancashire, </a:t>
            </a:r>
          </a:p>
          <a:p>
            <a:pPr algn="l">
              <a:lnSpc>
                <a:spcPts val="1680"/>
              </a:lnSpc>
            </a:pPr>
            <a:r>
              <a:rPr lang="en-US" sz="1200" dirty="0">
                <a:solidFill>
                  <a:srgbClr val="DAD9D8"/>
                </a:solidFill>
                <a:latin typeface="Inter"/>
                <a:ea typeface="Inter"/>
                <a:cs typeface="Inter"/>
                <a:sym typeface="Inter"/>
              </a:rPr>
              <a:t>FY8 4JL.</a:t>
            </a:r>
          </a:p>
          <a:p>
            <a:pPr algn="l">
              <a:lnSpc>
                <a:spcPts val="1680"/>
              </a:lnSpc>
            </a:pPr>
            <a:endParaRPr lang="en-US" sz="1200" dirty="0">
              <a:solidFill>
                <a:srgbClr val="DAD9D8"/>
              </a:solidFill>
              <a:latin typeface="Inter"/>
              <a:ea typeface="Inter"/>
              <a:cs typeface="Inter"/>
              <a:sym typeface="Inter"/>
            </a:endParaRPr>
          </a:p>
          <a:p>
            <a:pPr algn="l">
              <a:lnSpc>
                <a:spcPts val="1680"/>
              </a:lnSpc>
            </a:pPr>
            <a:r>
              <a:rPr lang="en-US" sz="1200" dirty="0">
                <a:solidFill>
                  <a:srgbClr val="DAD9D8"/>
                </a:solidFill>
                <a:latin typeface="Inter"/>
                <a:ea typeface="Inter"/>
                <a:cs typeface="Inter"/>
                <a:sym typeface="Inter"/>
              </a:rPr>
              <a:t>01253 737174</a:t>
            </a:r>
          </a:p>
          <a:p>
            <a:pPr algn="l">
              <a:lnSpc>
                <a:spcPts val="1680"/>
              </a:lnSpc>
            </a:pPr>
            <a:endParaRPr lang="en-US" sz="1200" dirty="0">
              <a:solidFill>
                <a:srgbClr val="DAD9D8"/>
              </a:solidFill>
              <a:latin typeface="Inter"/>
              <a:ea typeface="Inter"/>
              <a:cs typeface="Inter"/>
              <a:sym typeface="Inter"/>
            </a:endParaRPr>
          </a:p>
          <a:p>
            <a:pPr algn="l">
              <a:lnSpc>
                <a:spcPts val="1680"/>
              </a:lnSpc>
            </a:pPr>
            <a:r>
              <a:rPr lang="en-US" sz="1200" dirty="0">
                <a:solidFill>
                  <a:srgbClr val="DAD9D8"/>
                </a:solidFill>
                <a:latin typeface="Inter"/>
                <a:ea typeface="Inter"/>
                <a:cs typeface="Inter"/>
                <a:sym typeface="Inter"/>
              </a:rPr>
              <a:t>hr@stbedeslytham.lancs.sch.uk</a:t>
            </a:r>
          </a:p>
          <a:p>
            <a:pPr algn="l">
              <a:lnSpc>
                <a:spcPts val="1680"/>
              </a:lnSpc>
            </a:pPr>
            <a:endParaRPr lang="en-US" sz="1200" dirty="0">
              <a:solidFill>
                <a:srgbClr val="DAD9D8"/>
              </a:solidFill>
              <a:latin typeface="Inter"/>
              <a:ea typeface="Inter"/>
              <a:cs typeface="Inter"/>
              <a:sym typeface="Inter"/>
            </a:endParaRPr>
          </a:p>
          <a:p>
            <a:pPr algn="l">
              <a:lnSpc>
                <a:spcPts val="1680"/>
              </a:lnSpc>
            </a:pPr>
            <a:r>
              <a:rPr lang="en-US" sz="1200" dirty="0">
                <a:solidFill>
                  <a:srgbClr val="DAD9D8"/>
                </a:solidFill>
                <a:latin typeface="Inter"/>
                <a:ea typeface="Inter"/>
                <a:cs typeface="Inter"/>
                <a:sym typeface="Inter"/>
              </a:rPr>
              <a:t>www.stbedeslytham.lancs.sch.uk</a:t>
            </a:r>
          </a:p>
        </p:txBody>
      </p:sp>
      <p:sp>
        <p:nvSpPr>
          <p:cNvPr id="8" name="TextBox 7">
            <a:extLst>
              <a:ext uri="{FF2B5EF4-FFF2-40B4-BE49-F238E27FC236}">
                <a16:creationId xmlns:a16="http://schemas.microsoft.com/office/drawing/2014/main" id="{568823BA-D599-4991-BF0B-5B830C5D0D4E}"/>
              </a:ext>
            </a:extLst>
          </p:cNvPr>
          <p:cNvSpPr txBox="1"/>
          <p:nvPr/>
        </p:nvSpPr>
        <p:spPr>
          <a:xfrm>
            <a:off x="4190576" y="3136900"/>
            <a:ext cx="3257721" cy="296235"/>
          </a:xfrm>
          <a:prstGeom prst="rect">
            <a:avLst/>
          </a:prstGeom>
        </p:spPr>
        <p:txBody>
          <a:bodyPr lIns="0" tIns="0" rIns="0" bIns="0" rtlCol="0" anchor="t">
            <a:spAutoFit/>
          </a:bodyPr>
          <a:lstStyle/>
          <a:p>
            <a:pPr algn="l">
              <a:lnSpc>
                <a:spcPts val="1680"/>
              </a:lnSpc>
            </a:pPr>
            <a:endParaRPr lang="en-US" sz="4400" dirty="0">
              <a:solidFill>
                <a:srgbClr val="DAD9D8"/>
              </a:solidFill>
              <a:latin typeface="Inter"/>
              <a:ea typeface="Inter"/>
              <a:cs typeface="Inter"/>
              <a:sym typeface="Inter"/>
            </a:endParaRPr>
          </a:p>
        </p:txBody>
      </p:sp>
      <p:sp>
        <p:nvSpPr>
          <p:cNvPr id="10" name="TextBox 9">
            <a:extLst>
              <a:ext uri="{FF2B5EF4-FFF2-40B4-BE49-F238E27FC236}">
                <a16:creationId xmlns:a16="http://schemas.microsoft.com/office/drawing/2014/main" id="{A1FACC03-D8A6-41C0-B277-7E8F4B0241AF}"/>
              </a:ext>
            </a:extLst>
          </p:cNvPr>
          <p:cNvSpPr txBox="1"/>
          <p:nvPr/>
        </p:nvSpPr>
        <p:spPr>
          <a:xfrm>
            <a:off x="3500515" y="3512869"/>
            <a:ext cx="4207987" cy="3108543"/>
          </a:xfrm>
          <a:prstGeom prst="rect">
            <a:avLst/>
          </a:prstGeom>
          <a:noFill/>
        </p:spPr>
        <p:txBody>
          <a:bodyPr wrap="square">
            <a:spAutoFit/>
          </a:bodyPr>
          <a:lstStyle/>
          <a:p>
            <a:pPr algn="l"/>
            <a:r>
              <a:rPr lang="en-US" sz="4400" dirty="0">
                <a:solidFill>
                  <a:srgbClr val="DAD9D8"/>
                </a:solidFill>
                <a:latin typeface="Inter Bold" panose="020B0604020202020204" charset="0"/>
                <a:ea typeface="Inter Bold" panose="020B0604020202020204" charset="0"/>
                <a:cs typeface="Inter"/>
                <a:sym typeface="Inter"/>
              </a:rPr>
              <a:t>Office Administrator</a:t>
            </a:r>
            <a:br>
              <a:rPr lang="en-US" sz="1800" dirty="0">
                <a:solidFill>
                  <a:srgbClr val="DAD9D8"/>
                </a:solidFill>
                <a:latin typeface="Inter"/>
                <a:ea typeface="Inter"/>
                <a:cs typeface="Inter"/>
                <a:sym typeface="Inter"/>
              </a:rPr>
            </a:br>
            <a:br>
              <a:rPr lang="en-US" sz="1800" dirty="0">
                <a:solidFill>
                  <a:srgbClr val="DAD9D8"/>
                </a:solidFill>
                <a:latin typeface="Inter"/>
                <a:ea typeface="Inter"/>
                <a:cs typeface="Inter"/>
                <a:sym typeface="Inter"/>
              </a:rPr>
            </a:br>
            <a:br>
              <a:rPr lang="en-US" sz="1800" dirty="0">
                <a:solidFill>
                  <a:srgbClr val="DAD9D8"/>
                </a:solidFill>
                <a:latin typeface="Inter"/>
                <a:ea typeface="Inter"/>
                <a:cs typeface="Inter"/>
                <a:sym typeface="Inter"/>
              </a:rPr>
            </a:br>
            <a:r>
              <a:rPr lang="en-US" sz="1800" dirty="0">
                <a:solidFill>
                  <a:srgbClr val="DAD9D8"/>
                </a:solidFill>
                <a:latin typeface="Inter"/>
                <a:ea typeface="Inter"/>
                <a:cs typeface="Inter"/>
                <a:sym typeface="Inter"/>
              </a:rPr>
              <a:t>Required from April 2026</a:t>
            </a:r>
            <a:br>
              <a:rPr lang="en-US" sz="1800" dirty="0">
                <a:solidFill>
                  <a:srgbClr val="DAD9D8"/>
                </a:solidFill>
                <a:latin typeface="Inter"/>
                <a:ea typeface="Inter"/>
                <a:cs typeface="Inter"/>
                <a:sym typeface="Inter"/>
              </a:rPr>
            </a:br>
            <a:br>
              <a:rPr lang="en-US" sz="1800" dirty="0">
                <a:solidFill>
                  <a:srgbClr val="DAD9D8"/>
                </a:solidFill>
                <a:latin typeface="Inter"/>
                <a:ea typeface="Inter"/>
                <a:cs typeface="Inter"/>
                <a:sym typeface="Inter"/>
              </a:rPr>
            </a:br>
            <a:br>
              <a:rPr lang="en-US" sz="1800" dirty="0">
                <a:solidFill>
                  <a:srgbClr val="DAD9D8"/>
                </a:solidFill>
                <a:latin typeface="Inter"/>
                <a:ea typeface="Inter"/>
                <a:cs typeface="Inter"/>
                <a:sym typeface="Inter"/>
              </a:rPr>
            </a:br>
            <a:endParaRPr lang="en-US" sz="1800" dirty="0">
              <a:solidFill>
                <a:srgbClr val="DAD9D8"/>
              </a:solidFill>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708" y="1089386"/>
            <a:ext cx="6864585" cy="6137449"/>
          </a:xfrm>
          <a:prstGeom prst="rect">
            <a:avLst/>
          </a:prstGeom>
        </p:spPr>
        <p:txBody>
          <a:bodyPr lIns="0" tIns="0" rIns="0" bIns="0" rtlCol="0" anchor="t">
            <a:spAutoFit/>
          </a:bodyPr>
          <a:lstStyle/>
          <a:p>
            <a:pPr algn="just">
              <a:lnSpc>
                <a:spcPts val="1600"/>
              </a:lnSpc>
            </a:pPr>
            <a:r>
              <a:rPr lang="en-US" sz="1100" dirty="0">
                <a:solidFill>
                  <a:schemeClr val="tx2"/>
                </a:solidFill>
                <a:latin typeface="Inter"/>
                <a:ea typeface="Inter"/>
                <a:cs typeface="Inter"/>
                <a:sym typeface="Inter"/>
              </a:rPr>
              <a:t>Thank you for expressing an interest in applying for a role at Saint Bede’s Catholic High School, Lytham.  As a Catholic school within the Diocese of Lancaster, our ethos of ‘Being a Bede’ encapsulates what we believe we are all about as a school community. We are a family, in which each child in our care is supported and challenged to make the very most of their God-given potential and to be the best that they can be in every aspect of their personal, spiritual, and academic development.</a:t>
            </a:r>
          </a:p>
          <a:p>
            <a:pPr algn="just">
              <a:lnSpc>
                <a:spcPts val="1600"/>
              </a:lnSpc>
            </a:pPr>
            <a:endParaRPr lang="en-US" sz="1100" dirty="0">
              <a:solidFill>
                <a:schemeClr val="tx2"/>
              </a:solidFill>
              <a:latin typeface="Inter"/>
              <a:ea typeface="Inter"/>
              <a:cs typeface="Inter"/>
              <a:sym typeface="Inter"/>
            </a:endParaRPr>
          </a:p>
          <a:p>
            <a:pPr algn="just">
              <a:lnSpc>
                <a:spcPts val="1600"/>
              </a:lnSpc>
            </a:pPr>
            <a:r>
              <a:rPr lang="en-US" sz="1100" dirty="0">
                <a:solidFill>
                  <a:schemeClr val="tx2"/>
                </a:solidFill>
                <a:latin typeface="Inter"/>
                <a:ea typeface="Inter"/>
                <a:cs typeface="Inter"/>
                <a:sym typeface="Inter"/>
              </a:rPr>
              <a:t>Our expectations regarding behaviour, uniform, and respect towards others are unapologetically high. Our pupils are proud to ‘Be a Bede’ and, in turn, we are proud of them and their achievements. Visitors to the school frequently comment on the calm and caring atmosphere they experience, and the warm welcome they receive from pupils and staff alike.</a:t>
            </a:r>
          </a:p>
          <a:p>
            <a:pPr algn="just">
              <a:lnSpc>
                <a:spcPts val="1600"/>
              </a:lnSpc>
            </a:pPr>
            <a:endParaRPr lang="en-US" sz="1100" dirty="0">
              <a:solidFill>
                <a:schemeClr val="tx2"/>
              </a:solidFill>
              <a:latin typeface="Inter"/>
              <a:ea typeface="Inter"/>
              <a:cs typeface="Inter"/>
              <a:sym typeface="Inter"/>
            </a:endParaRPr>
          </a:p>
          <a:p>
            <a:pPr algn="just">
              <a:lnSpc>
                <a:spcPts val="1600"/>
              </a:lnSpc>
            </a:pPr>
            <a:r>
              <a:rPr lang="en-US" sz="1100" i="1" dirty="0">
                <a:solidFill>
                  <a:schemeClr val="tx2"/>
                </a:solidFill>
                <a:latin typeface="Inter Italics"/>
                <a:ea typeface="Inter Italics"/>
                <a:cs typeface="Inter Italics"/>
                <a:sym typeface="Inter Italics"/>
              </a:rPr>
              <a:t>“At Saint Bede’s Catholic High School, pupils clearly feel part of a community where they are valued as unique individuals. They readily bear witness to the ways in which they are supported and cared for by senior leaders, the whole staff team, and each other. They appreciate the distinctive Catholic nature of their school, speak warmly of it, and value being part of the St Bede’s family.” </a:t>
            </a:r>
            <a:r>
              <a:rPr lang="en-US" sz="1100" dirty="0">
                <a:solidFill>
                  <a:schemeClr val="tx2"/>
                </a:solidFill>
                <a:latin typeface="Inter"/>
                <a:ea typeface="Inter"/>
                <a:cs typeface="Inter"/>
                <a:sym typeface="Inter"/>
              </a:rPr>
              <a:t>Catholic Schools Inspection – March 2023</a:t>
            </a:r>
          </a:p>
          <a:p>
            <a:pPr algn="just">
              <a:lnSpc>
                <a:spcPts val="1600"/>
              </a:lnSpc>
            </a:pPr>
            <a:endParaRPr lang="en-US" sz="1100" dirty="0">
              <a:solidFill>
                <a:schemeClr val="tx2"/>
              </a:solidFill>
              <a:latin typeface="Inter"/>
              <a:ea typeface="Inter"/>
              <a:cs typeface="Inter"/>
              <a:sym typeface="Inter"/>
            </a:endParaRPr>
          </a:p>
          <a:p>
            <a:pPr algn="just">
              <a:lnSpc>
                <a:spcPts val="1600"/>
              </a:lnSpc>
            </a:pPr>
            <a:r>
              <a:rPr lang="en-US" sz="1100" dirty="0">
                <a:solidFill>
                  <a:schemeClr val="tx2"/>
                </a:solidFill>
                <a:latin typeface="Inter"/>
                <a:ea typeface="Inter"/>
                <a:cs typeface="Inter"/>
                <a:sym typeface="Inter"/>
              </a:rPr>
              <a:t>We are seeking to appoint enthusiastic and committed professionals to join our school community and contribute to the high standards and inclusive provision for which Saint Bede’s is known. Staff at all levels work collaboratively to ensure that barriers to learning are removed and that every pupil is supported to achieve their full potential. We value creativity, dedication, and a shared commitment to delivering an excellent educational experience for all.</a:t>
            </a:r>
          </a:p>
          <a:p>
            <a:pPr algn="just">
              <a:lnSpc>
                <a:spcPts val="1600"/>
              </a:lnSpc>
            </a:pPr>
            <a:endParaRPr lang="en-US" sz="1100" dirty="0">
              <a:solidFill>
                <a:schemeClr val="tx2"/>
              </a:solidFill>
              <a:latin typeface="Inter"/>
              <a:ea typeface="Inter"/>
              <a:cs typeface="Inter"/>
              <a:sym typeface="Inter"/>
            </a:endParaRPr>
          </a:p>
          <a:p>
            <a:pPr algn="just">
              <a:lnSpc>
                <a:spcPts val="1600"/>
              </a:lnSpc>
            </a:pPr>
            <a:r>
              <a:rPr lang="en-US" sz="1100" dirty="0">
                <a:solidFill>
                  <a:schemeClr val="tx2"/>
                </a:solidFill>
                <a:latin typeface="Inter"/>
                <a:ea typeface="Inter"/>
                <a:cs typeface="Inter"/>
                <a:sym typeface="Inter"/>
              </a:rPr>
              <a:t>Potential candidates are very welcome to visit our school to meet our pupils and staff and to experience first-hand the strong sense of community that defines Saint Bede’s.</a:t>
            </a:r>
          </a:p>
          <a:p>
            <a:pPr algn="just">
              <a:lnSpc>
                <a:spcPts val="1600"/>
              </a:lnSpc>
            </a:pPr>
            <a:r>
              <a:rPr lang="en-US" sz="1100" dirty="0">
                <a:solidFill>
                  <a:schemeClr val="tx2"/>
                </a:solidFill>
                <a:latin typeface="Inter"/>
                <a:ea typeface="Inter"/>
                <a:cs typeface="Inter"/>
                <a:sym typeface="Inter"/>
              </a:rPr>
              <a:t>We look forward to receiving your application.</a:t>
            </a:r>
          </a:p>
          <a:p>
            <a:pPr algn="just">
              <a:lnSpc>
                <a:spcPts val="1600"/>
              </a:lnSpc>
            </a:pPr>
            <a:endParaRPr lang="en-US" sz="1100" dirty="0">
              <a:solidFill>
                <a:schemeClr val="tx2"/>
              </a:solidFill>
              <a:latin typeface="Inter"/>
              <a:ea typeface="Inter"/>
              <a:cs typeface="Inter"/>
              <a:sym typeface="Inter"/>
            </a:endParaRPr>
          </a:p>
          <a:p>
            <a:pPr algn="just">
              <a:lnSpc>
                <a:spcPts val="1600"/>
              </a:lnSpc>
            </a:pPr>
            <a:r>
              <a:rPr lang="en-US" sz="1100" dirty="0">
                <a:solidFill>
                  <a:schemeClr val="tx2"/>
                </a:solidFill>
                <a:latin typeface="Inter"/>
                <a:ea typeface="Inter"/>
                <a:cs typeface="Inter"/>
                <a:sym typeface="Inter"/>
              </a:rPr>
              <a:t>Yours sincerely,</a:t>
            </a:r>
          </a:p>
          <a:p>
            <a:pPr>
              <a:lnSpc>
                <a:spcPts val="1600"/>
              </a:lnSpc>
            </a:pPr>
            <a:r>
              <a:rPr lang="en-US" sz="1100" dirty="0">
                <a:solidFill>
                  <a:schemeClr val="tx2"/>
                </a:solidFill>
                <a:latin typeface="Inter"/>
                <a:ea typeface="Inter"/>
                <a:cs typeface="Inter"/>
                <a:sym typeface="Inter"/>
              </a:rPr>
              <a:t>Mr P Marsden</a:t>
            </a:r>
            <a:br>
              <a:rPr lang="en-US" sz="1100" dirty="0">
                <a:solidFill>
                  <a:schemeClr val="tx2"/>
                </a:solidFill>
                <a:latin typeface="Inter"/>
                <a:ea typeface="Inter"/>
                <a:cs typeface="Inter"/>
                <a:sym typeface="Inter"/>
              </a:rPr>
            </a:br>
            <a:r>
              <a:rPr lang="en-US" sz="1100" dirty="0">
                <a:solidFill>
                  <a:schemeClr val="tx2"/>
                </a:solidFill>
                <a:latin typeface="Inter"/>
                <a:ea typeface="Inter"/>
                <a:cs typeface="Inter"/>
                <a:sym typeface="Inter"/>
              </a:rPr>
              <a:t>Headteacher</a:t>
            </a:r>
          </a:p>
        </p:txBody>
      </p:sp>
      <p:sp>
        <p:nvSpPr>
          <p:cNvPr id="6" name="Freeform 6"/>
          <p:cNvSpPr/>
          <p:nvPr/>
        </p:nvSpPr>
        <p:spPr>
          <a:xfrm>
            <a:off x="0" y="7296832"/>
            <a:ext cx="7560000" cy="2545668"/>
          </a:xfrm>
          <a:custGeom>
            <a:avLst/>
            <a:gdLst/>
            <a:ahLst/>
            <a:cxnLst/>
            <a:rect l="l" t="t" r="r" b="b"/>
            <a:pathLst>
              <a:path w="7560000" h="2741008">
                <a:moveTo>
                  <a:pt x="0" y="0"/>
                </a:moveTo>
                <a:lnTo>
                  <a:pt x="7560000" y="0"/>
                </a:lnTo>
                <a:lnTo>
                  <a:pt x="7560000" y="2741007"/>
                </a:lnTo>
                <a:lnTo>
                  <a:pt x="0" y="2741007"/>
                </a:lnTo>
                <a:lnTo>
                  <a:pt x="0" y="0"/>
                </a:lnTo>
                <a:close/>
              </a:path>
            </a:pathLst>
          </a:custGeom>
          <a:blipFill>
            <a:blip r:embed="rId2"/>
            <a:stretch>
              <a:fillRect l="-5706" t="-4764" r="-235" b="-59598"/>
            </a:stretch>
          </a:blipFill>
        </p:spPr>
      </p:sp>
      <p:sp>
        <p:nvSpPr>
          <p:cNvPr id="7" name="TextBox 7"/>
          <p:cNvSpPr txBox="1"/>
          <p:nvPr/>
        </p:nvSpPr>
        <p:spPr>
          <a:xfrm>
            <a:off x="367193" y="442564"/>
            <a:ext cx="7398784" cy="576825"/>
          </a:xfrm>
          <a:prstGeom prst="rect">
            <a:avLst/>
          </a:prstGeom>
        </p:spPr>
        <p:txBody>
          <a:bodyPr lIns="0" tIns="0" rIns="0" bIns="0" rtlCol="0" anchor="t">
            <a:spAutoFit/>
          </a:bodyPr>
          <a:lstStyle/>
          <a:p>
            <a:pPr algn="l">
              <a:lnSpc>
                <a:spcPts val="4900"/>
              </a:lnSpc>
            </a:pPr>
            <a:r>
              <a:rPr lang="en-US" sz="3500" b="1" dirty="0">
                <a:solidFill>
                  <a:schemeClr val="tx2"/>
                </a:solidFill>
                <a:latin typeface="Inter Bold"/>
                <a:ea typeface="Inter Bold"/>
                <a:cs typeface="Inter Bold"/>
                <a:sym typeface="Inter Bold"/>
              </a:rPr>
              <a:t>Headteacher’s Welcome</a:t>
            </a:r>
          </a:p>
        </p:txBody>
      </p:sp>
      <p:grpSp>
        <p:nvGrpSpPr>
          <p:cNvPr id="10" name="Group 9">
            <a:extLst>
              <a:ext uri="{FF2B5EF4-FFF2-40B4-BE49-F238E27FC236}">
                <a16:creationId xmlns:a16="http://schemas.microsoft.com/office/drawing/2014/main" id="{DA7AFC44-64CA-4F06-BFAD-0E778A346D18}"/>
              </a:ext>
            </a:extLst>
          </p:cNvPr>
          <p:cNvGrpSpPr/>
          <p:nvPr/>
        </p:nvGrpSpPr>
        <p:grpSpPr>
          <a:xfrm>
            <a:off x="-1" y="9842500"/>
            <a:ext cx="7556501" cy="850900"/>
            <a:chOff x="-1" y="9842500"/>
            <a:chExt cx="7556501" cy="850900"/>
          </a:xfrm>
        </p:grpSpPr>
        <p:grpSp>
          <p:nvGrpSpPr>
            <p:cNvPr id="3" name="Group 3"/>
            <p:cNvGrpSpPr/>
            <p:nvPr/>
          </p:nvGrpSpPr>
          <p:grpSpPr>
            <a:xfrm>
              <a:off x="-1" y="9842500"/>
              <a:ext cx="7556501" cy="850900"/>
              <a:chOff x="0" y="0"/>
              <a:chExt cx="2856968" cy="522147"/>
            </a:xfrm>
            <a:solidFill>
              <a:schemeClr val="tx2"/>
            </a:solidFill>
          </p:grpSpPr>
          <p:sp>
            <p:nvSpPr>
              <p:cNvPr id="4" name="Freeform 4"/>
              <p:cNvSpPr/>
              <p:nvPr/>
            </p:nvSpPr>
            <p:spPr>
              <a:xfrm>
                <a:off x="0" y="0"/>
                <a:ext cx="2856968" cy="522147"/>
              </a:xfrm>
              <a:custGeom>
                <a:avLst/>
                <a:gdLst/>
                <a:ahLst/>
                <a:cxnLst/>
                <a:rect l="l" t="t" r="r" b="b"/>
                <a:pathLst>
                  <a:path w="2856968" h="522147">
                    <a:moveTo>
                      <a:pt x="0" y="0"/>
                    </a:moveTo>
                    <a:lnTo>
                      <a:pt x="2856968" y="0"/>
                    </a:lnTo>
                    <a:lnTo>
                      <a:pt x="2856968" y="522147"/>
                    </a:lnTo>
                    <a:lnTo>
                      <a:pt x="0" y="522147"/>
                    </a:lnTo>
                    <a:close/>
                  </a:path>
                </a:pathLst>
              </a:custGeom>
              <a:grpFill/>
            </p:spPr>
          </p:sp>
          <p:sp>
            <p:nvSpPr>
              <p:cNvPr id="5" name="TextBox 5"/>
              <p:cNvSpPr txBox="1"/>
              <p:nvPr/>
            </p:nvSpPr>
            <p:spPr>
              <a:xfrm>
                <a:off x="0" y="-28575"/>
                <a:ext cx="2856968" cy="550722"/>
              </a:xfrm>
              <a:prstGeom prst="rect">
                <a:avLst/>
              </a:prstGeom>
              <a:grpFill/>
            </p:spPr>
            <p:txBody>
              <a:bodyPr lIns="50800" tIns="50800" rIns="50800" bIns="50800" rtlCol="0" anchor="ctr"/>
              <a:lstStyle/>
              <a:p>
                <a:pPr algn="ctr">
                  <a:lnSpc>
                    <a:spcPts val="1960"/>
                  </a:lnSpc>
                  <a:spcBef>
                    <a:spcPct val="0"/>
                  </a:spcBef>
                </a:pPr>
                <a:endParaRPr dirty="0">
                  <a:solidFill>
                    <a:schemeClr val="tx2"/>
                  </a:solidFill>
                </a:endParaRPr>
              </a:p>
            </p:txBody>
          </p:sp>
        </p:grpSp>
        <p:sp>
          <p:nvSpPr>
            <p:cNvPr id="8" name="TextBox 8"/>
            <p:cNvSpPr txBox="1"/>
            <p:nvPr/>
          </p:nvSpPr>
          <p:spPr>
            <a:xfrm>
              <a:off x="550103" y="10026605"/>
              <a:ext cx="6456292" cy="523926"/>
            </a:xfrm>
            <a:prstGeom prst="rect">
              <a:avLst/>
            </a:prstGeom>
          </p:spPr>
          <p:txBody>
            <a:bodyPr lIns="0" tIns="0" rIns="0" bIns="0" rtlCol="0" anchor="t">
              <a:spAutoFit/>
            </a:bodyPr>
            <a:lstStyle/>
            <a:p>
              <a:pPr algn="ctr">
                <a:lnSpc>
                  <a:spcPts val="1400"/>
                </a:lnSpc>
                <a:spcBef>
                  <a:spcPct val="0"/>
                </a:spcBef>
              </a:pPr>
              <a:r>
                <a:rPr lang="en-US" sz="1000" spc="10" dirty="0">
                  <a:solidFill>
                    <a:srgbClr val="DAD9D8"/>
                  </a:solidFill>
                  <a:latin typeface="Inter"/>
                  <a:ea typeface="Inter"/>
                  <a:cs typeface="Inter"/>
                  <a:sym typeface="Inter"/>
                </a:rPr>
                <a:t>“We aim to reflect the true Christian Values proclaimed in the Gospel, and seek to provide a caring community in which young people can grow as balanced individuals, morally, intellectually and spiritually and so participate fully in the real world”. </a:t>
              </a:r>
              <a:endParaRPr lang="en-US" sz="1000" dirty="0">
                <a:solidFill>
                  <a:srgbClr val="DAD9D8"/>
                </a:solidFill>
                <a:latin typeface="Inter"/>
                <a:ea typeface="Inter"/>
                <a:cs typeface="Inter"/>
                <a:sym typeface="Inte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708" y="393700"/>
            <a:ext cx="6864585" cy="9664890"/>
          </a:xfrm>
          <a:prstGeom prst="rect">
            <a:avLst/>
          </a:prstGeom>
        </p:spPr>
        <p:txBody>
          <a:bodyPr lIns="0" tIns="0" rIns="0" bIns="0" rtlCol="0" anchor="t">
            <a:spAutoFit/>
          </a:bodyPr>
          <a:lstStyle/>
          <a:p>
            <a:pPr>
              <a:lnSpc>
                <a:spcPct val="115000"/>
              </a:lnSpc>
              <a:spcAft>
                <a:spcPts val="800"/>
              </a:spcAft>
            </a:pPr>
            <a:r>
              <a:rPr lang="en-GB" sz="1400" b="1" kern="100" dirty="0">
                <a:solidFill>
                  <a:schemeClr val="tx2"/>
                </a:solidFill>
                <a:effectLst/>
                <a:latin typeface="Inter" panose="020B0604020202020204" charset="0"/>
                <a:ea typeface="Inter" panose="020B0604020202020204" charset="0"/>
                <a:cs typeface="Times New Roman" panose="02020603050405020304" pitchFamily="18" charset="0"/>
              </a:rPr>
              <a:t>KEY INFORMATION</a:t>
            </a:r>
            <a:endParaRPr lang="en-GB" sz="14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Post Title:		Office Administrator (School Admin Officer 3 LCC profile)</a:t>
            </a: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Salary:		LCC Support Staff Pay Scale Grade 5 </a:t>
            </a:r>
            <a:r>
              <a:rPr lang="en-GB" sz="1100" i="1" kern="100" dirty="0">
                <a:solidFill>
                  <a:schemeClr val="tx2"/>
                </a:solidFill>
                <a:effectLst/>
                <a:latin typeface="Inter" panose="020B0604020202020204" charset="0"/>
                <a:ea typeface="Inter" panose="020B0604020202020204" charset="0"/>
                <a:cs typeface="Times New Roman" panose="02020603050405020304" pitchFamily="18" charset="0"/>
              </a:rPr>
              <a:t>	</a:t>
            </a:r>
            <a:endParaRPr lang="en-GB" sz="11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Responsible to:	School Business Manager</a:t>
            </a: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Hours:		TTO plus 5 days, 37 hours a week (ex</a:t>
            </a:r>
            <a:r>
              <a:rPr lang="en-GB" sz="1100" kern="100" dirty="0">
                <a:solidFill>
                  <a:schemeClr val="tx2"/>
                </a:solidFill>
                <a:latin typeface="Inter" panose="020B0604020202020204" charset="0"/>
                <a:ea typeface="Inter" panose="020B0604020202020204" charset="0"/>
                <a:cs typeface="Times New Roman" panose="02020603050405020304" pitchFamily="18" charset="0"/>
              </a:rPr>
              <a:t>act </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hours to be agreed)</a:t>
            </a:r>
          </a:p>
          <a:p>
            <a:pPr>
              <a:lnSpc>
                <a:spcPct val="125000"/>
              </a:lnSpc>
              <a:spcAft>
                <a:spcPts val="6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Start Date:		</a:t>
            </a:r>
            <a:r>
              <a:rPr lang="en-GB" sz="1100" kern="100" dirty="0">
                <a:solidFill>
                  <a:schemeClr val="tx2"/>
                </a:solidFill>
                <a:latin typeface="Inter" panose="020B0604020202020204" charset="0"/>
                <a:ea typeface="Inter" panose="020B0604020202020204" charset="0"/>
                <a:cs typeface="Times New Roman" panose="02020603050405020304" pitchFamily="18" charset="0"/>
              </a:rPr>
              <a:t>April</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 2026</a:t>
            </a: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		</a:t>
            </a: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r>
              <a:rPr lang="en-US" sz="1100" kern="1400" dirty="0">
                <a:solidFill>
                  <a:schemeClr val="tx2"/>
                </a:solidFill>
                <a:effectLst/>
                <a:latin typeface="Inter" panose="020B0604020202020204" charset="0"/>
                <a:ea typeface="Inter" panose="020B0604020202020204" charset="0"/>
              </a:rPr>
              <a:t>Saint Bede’s Catholic High School is a thriving Catholic secondary school dedicated to nurturing the academic, spiritual, and personal development of every child. Guided by Gospel values and our ethos of 'Being a Bede', we foster a community of love, faith, learning, and service, where all are encouraged to grow in character and excellence.</a:t>
            </a:r>
            <a:endParaRPr lang="en-GB" sz="1100" kern="1400" dirty="0">
              <a:solidFill>
                <a:schemeClr val="tx2"/>
              </a:solidFill>
              <a:effectLst/>
              <a:latin typeface="Inter" panose="020B0604020202020204" charset="0"/>
              <a:ea typeface="Inter" panose="020B0604020202020204" charset="0"/>
            </a:endParaRPr>
          </a:p>
          <a:p>
            <a:pPr>
              <a:lnSpc>
                <a:spcPct val="115000"/>
              </a:lnSpc>
              <a:spcAft>
                <a:spcPts val="800"/>
              </a:spcAft>
            </a:pPr>
            <a:endParaRPr lang="en-GB" sz="14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a:lnSpc>
                <a:spcPct val="115000"/>
              </a:lnSpc>
              <a:spcAft>
                <a:spcPts val="800"/>
              </a:spcAft>
            </a:pPr>
            <a:r>
              <a:rPr lang="en-GB" sz="1400" b="1" kern="100" dirty="0">
                <a:solidFill>
                  <a:schemeClr val="tx2"/>
                </a:solidFill>
                <a:effectLst/>
                <a:latin typeface="Inter" panose="020B0604020202020204" charset="0"/>
                <a:ea typeface="Inter" panose="020B0604020202020204" charset="0"/>
                <a:cs typeface="Times New Roman" panose="02020603050405020304" pitchFamily="18" charset="0"/>
              </a:rPr>
              <a:t>MAIN PURPOSE OF THE ROLE</a:t>
            </a:r>
            <a:endParaRPr lang="en-GB" sz="14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This is an exciting opportunity to join the operational/business function of the school, which includes finance, human resources, governance, events, communications, administration, and site management.  Working under the supervision of and line managed by the School Business Manager, the successful candidate will provide a wide range of administrative services in providing support to SLT and the existing administrative function of school to assist in ensuring the day-to-day activities run efficiently and effectively. </a:t>
            </a: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The role requires excellent communication skills and the ability to respond professionally to parents, pupils, staff, external agencies and visitors.</a:t>
            </a: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Within the role, as Reprographics Assistant the job holder will be responsible for managing all reprographics requirements across school and, as Reception Cover, will deal with all aspects of enquiries received via the Reception function.</a:t>
            </a: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You must be able to operate sensitively, whilst being able to handle confidential issues. The successful candidate will be a proactive and positive person who works well in a team and has the ability to liaise well with all staff and governors within school.</a:t>
            </a:r>
            <a:endParaRPr lang="en-GB" sz="1100" kern="100" dirty="0">
              <a:solidFill>
                <a:schemeClr val="tx2"/>
              </a:solidFill>
              <a:latin typeface="Inter" panose="020B0604020202020204" charset="0"/>
              <a:ea typeface="Inter" panose="020B0604020202020204" charset="0"/>
              <a:cs typeface="Times New Roman" panose="02020603050405020304" pitchFamily="18" charset="0"/>
            </a:endParaRP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This post is full time 37 hours per week, term time only plus 5 INSET Days, and the working hours are Monday to Friday approximately 8.30am-4.30pm with 30 minute unpaid lunch (until 4.00pm on a Friday).</a:t>
            </a: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Please note that in line with Keeping Children Safe in Education 2025, an online search will be carried out as part of our due diligence on shortlisted candidates.</a:t>
            </a:r>
          </a:p>
          <a:p>
            <a:pPr>
              <a:lnSpc>
                <a:spcPct val="115000"/>
              </a:lnSpc>
              <a:spcAft>
                <a:spcPts val="800"/>
              </a:spcAf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This position is term time only, please note the salary quoted is full time equivalent. If successful, the salary received will be paid on a pro–rata basis.</a:t>
            </a:r>
          </a:p>
          <a:p>
            <a:pPr>
              <a:lnSpc>
                <a:spcPct val="115000"/>
              </a:lnSpc>
              <a:spcAft>
                <a:spcPts val="800"/>
              </a:spcAft>
            </a:pPr>
            <a:endParaRPr lang="en-GB" sz="1100" kern="100" dirty="0">
              <a:solidFill>
                <a:schemeClr val="tx2"/>
              </a:solidFill>
              <a:latin typeface="Inter" panose="020B0604020202020204" charset="0"/>
              <a:ea typeface="Inter" panose="020B0604020202020204" charset="0"/>
              <a:cs typeface="Times New Roman" panose="02020603050405020304" pitchFamily="18" charset="0"/>
            </a:endParaRPr>
          </a:p>
          <a:p>
            <a:pPr>
              <a:lnSpc>
                <a:spcPct val="115000"/>
              </a:lnSpc>
              <a:spcAft>
                <a:spcPts val="800"/>
              </a:spcAft>
            </a:pPr>
            <a:r>
              <a:rPr lang="en-GB" sz="1100" b="1" kern="100" dirty="0">
                <a:solidFill>
                  <a:schemeClr val="tx2"/>
                </a:solidFill>
                <a:effectLst/>
                <a:latin typeface="Inter" panose="020B0604020202020204" charset="0"/>
                <a:ea typeface="Inter" panose="020B0604020202020204" charset="0"/>
                <a:cs typeface="Times New Roman" panose="02020603050405020304" pitchFamily="18" charset="0"/>
              </a:rPr>
              <a:t>Safeguarding</a:t>
            </a: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Saint Bede’s Catholic High School is committed to safeguarding and promoting the welfare of children and young people and expects all staff to share this commitment.  Appointment to this post is subject to an enhanced DBS check and satisfactory references.</a:t>
            </a:r>
            <a:endParaRPr lang="en-GB" sz="1400" kern="100" dirty="0">
              <a:solidFill>
                <a:schemeClr val="tx2"/>
              </a:solidFill>
              <a:effectLst/>
              <a:latin typeface="Inter" panose="020B0604020202020204" charset="0"/>
              <a:ea typeface="Inter" panose="020B0604020202020204" charset="0"/>
              <a:cs typeface="Times New Roman" panose="02020603050405020304" pitchFamily="18" charset="0"/>
            </a:endParaRPr>
          </a:p>
        </p:txBody>
      </p:sp>
    </p:spTree>
    <p:extLst>
      <p:ext uri="{BB962C8B-B14F-4D97-AF65-F5344CB8AC3E}">
        <p14:creationId xmlns:p14="http://schemas.microsoft.com/office/powerpoint/2010/main" val="324259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708" y="393700"/>
            <a:ext cx="6864585" cy="10013960"/>
          </a:xfrm>
          <a:prstGeom prst="rect">
            <a:avLst/>
          </a:prstGeom>
        </p:spPr>
        <p:txBody>
          <a:bodyPr lIns="0" tIns="0" rIns="0" bIns="0" rtlCol="0" anchor="t">
            <a:spAutoFit/>
          </a:bodyPr>
          <a:lstStyle/>
          <a:p>
            <a:pPr>
              <a:lnSpc>
                <a:spcPct val="115000"/>
              </a:lnSpc>
              <a:spcAft>
                <a:spcPts val="800"/>
              </a:spcAft>
            </a:pPr>
            <a:r>
              <a:rPr lang="en-GB" sz="1400" b="1" kern="100" dirty="0">
                <a:solidFill>
                  <a:schemeClr val="tx2"/>
                </a:solidFill>
                <a:effectLst/>
                <a:latin typeface="Inter" panose="020B0604020202020204" charset="0"/>
                <a:ea typeface="Inter" panose="020B0604020202020204" charset="0"/>
                <a:cs typeface="Times New Roman" panose="02020603050405020304" pitchFamily="18" charset="0"/>
              </a:rPr>
              <a:t>KEY RESPONSIBILITIES </a:t>
            </a:r>
            <a:endParaRPr lang="en-GB" sz="14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Provide administrative support to </a:t>
            </a:r>
            <a:r>
              <a:rPr lang="en-GB" sz="1100" kern="100" dirty="0">
                <a:solidFill>
                  <a:schemeClr val="tx2"/>
                </a:solidFill>
                <a:latin typeface="Inter" panose="020B0604020202020204" charset="0"/>
                <a:ea typeface="Inter" panose="020B0604020202020204" charset="0"/>
                <a:cs typeface="Times New Roman" panose="02020603050405020304" pitchFamily="18" charset="0"/>
              </a:rPr>
              <a:t>SLT </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and other senior staff</a:t>
            </a:r>
          </a:p>
          <a:p>
            <a:pPr marL="342900" lvl="0" indent="-342900">
              <a:lnSpc>
                <a:spcPct val="115000"/>
              </a:lnSpc>
              <a:spcAft>
                <a:spcPts val="800"/>
              </a:spcAft>
              <a:buSzPts val="1000"/>
              <a:buFont typeface="Symbol" panose="05050102010706020507" pitchFamily="18" charset="2"/>
              <a:buChar char=""/>
              <a:tabLst>
                <a:tab pos="457200"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Be a point of contact for parents/carers when covering Reception (break/lunch)</a:t>
            </a:r>
          </a:p>
          <a:p>
            <a:pPr marL="342900" lvl="0" indent="-342900">
              <a:lnSpc>
                <a:spcPct val="115000"/>
              </a:lnSpc>
              <a:spcAft>
                <a:spcPts val="800"/>
              </a:spcAft>
              <a:buSzPts val="1000"/>
              <a:buFont typeface="Symbol" panose="05050102010706020507" pitchFamily="18" charset="2"/>
              <a:buChar char=""/>
              <a:tabLst>
                <a:tab pos="457200"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Assist in co-ordinating school functions, visits, events and all associated arrangements.</a:t>
            </a:r>
          </a:p>
          <a:p>
            <a:pPr marL="342900" lvl="0" indent="-342900">
              <a:lnSpc>
                <a:spcPct val="115000"/>
              </a:lnSpc>
              <a:spcAft>
                <a:spcPts val="800"/>
              </a:spcAft>
              <a:buSzPts val="1000"/>
              <a:buFont typeface="Symbol" panose="05050102010706020507" pitchFamily="18" charset="2"/>
              <a:buChar char=""/>
              <a:tabLst>
                <a:tab pos="457200"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Supporting the </a:t>
            </a:r>
            <a:r>
              <a:rPr lang="en-GB" sz="1100" kern="100" dirty="0">
                <a:solidFill>
                  <a:schemeClr val="tx2"/>
                </a:solidFill>
                <a:latin typeface="Inter" panose="020B0604020202020204" charset="0"/>
                <a:ea typeface="Inter" panose="020B0604020202020204" charset="0"/>
                <a:cs typeface="Times New Roman" panose="02020603050405020304" pitchFamily="18" charset="0"/>
              </a:rPr>
              <a:t>functions/</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administration of </a:t>
            </a:r>
            <a:r>
              <a:rPr lang="en-GB" sz="1100" kern="100" dirty="0">
                <a:solidFill>
                  <a:schemeClr val="tx2"/>
                </a:solidFill>
                <a:latin typeface="Inter" panose="020B0604020202020204" charset="0"/>
                <a:ea typeface="Inter" panose="020B0604020202020204" charset="0"/>
                <a:cs typeface="Times New Roman" panose="02020603050405020304" pitchFamily="18" charset="0"/>
              </a:rPr>
              <a:t>the </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school office, including Reception duties.</a:t>
            </a:r>
          </a:p>
          <a:p>
            <a:pPr marL="342900" lvl="0" indent="-342900">
              <a:lnSpc>
                <a:spcPct val="115000"/>
              </a:lnSpc>
              <a:spcAft>
                <a:spcPts val="800"/>
              </a:spcAft>
              <a:buSzPts val="1000"/>
              <a:buFont typeface="Symbol" panose="05050102010706020507" pitchFamily="18" charset="2"/>
              <a:buChar char=""/>
              <a:tabLst>
                <a:tab pos="457200"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Undertake appropriate continuing professional development and training commensurate with the role.</a:t>
            </a:r>
          </a:p>
          <a:p>
            <a:pPr marL="342900" lvl="0" indent="-342900">
              <a:lnSpc>
                <a:spcPct val="115000"/>
              </a:lnSpc>
              <a:spcAft>
                <a:spcPts val="800"/>
              </a:spcAft>
              <a:buSzPts val="1000"/>
              <a:buFont typeface="Symbol" panose="05050102010706020507" pitchFamily="18" charset="2"/>
              <a:buChar char=""/>
              <a:tabLst>
                <a:tab pos="457200"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Reprographics support for all staff, ensuring that all printing/finishing is presented correctly and completed within agreed timescales.</a:t>
            </a:r>
          </a:p>
          <a:p>
            <a:pPr marL="342900" lvl="0" indent="-342900">
              <a:lnSpc>
                <a:spcPct val="115000"/>
              </a:lnSpc>
              <a:spcAft>
                <a:spcPts val="800"/>
              </a:spcAft>
              <a:buSzPts val="1000"/>
              <a:buFont typeface="Symbol" panose="05050102010706020507" pitchFamily="18" charset="2"/>
              <a:buChar char=""/>
              <a:tabLst>
                <a:tab pos="457200"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Maintaining stock and ordering admin supplies.</a:t>
            </a:r>
          </a:p>
          <a:p>
            <a:pPr marL="342900" lvl="0" indent="-342900">
              <a:lnSpc>
                <a:spcPct val="115000"/>
              </a:lnSpc>
              <a:spcAft>
                <a:spcPts val="800"/>
              </a:spcAft>
              <a:buSzPts val="1000"/>
              <a:buFont typeface="Symbol" panose="05050102010706020507" pitchFamily="18" charset="2"/>
              <a:buChar char=""/>
              <a:tabLst>
                <a:tab pos="457200"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To manage First Aid </a:t>
            </a:r>
            <a:r>
              <a:rPr lang="en-GB" sz="1100" kern="100" dirty="0">
                <a:solidFill>
                  <a:schemeClr val="tx2"/>
                </a:solidFill>
                <a:latin typeface="Inter" panose="020B0604020202020204" charset="0"/>
                <a:ea typeface="Inter" panose="020B0604020202020204" charset="0"/>
                <a:cs typeface="Times New Roman" panose="02020603050405020304" pitchFamily="18" charset="0"/>
              </a:rPr>
              <a:t>across school and </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administer first aid when required.</a:t>
            </a:r>
          </a:p>
          <a:p>
            <a:pPr marL="342900" lvl="0" indent="-342900">
              <a:lnSpc>
                <a:spcPct val="115000"/>
              </a:lnSpc>
              <a:spcAft>
                <a:spcPts val="800"/>
              </a:spcAft>
              <a:buSzPts val="1000"/>
              <a:buFont typeface="Symbol" panose="05050102010706020507" pitchFamily="18" charset="2"/>
              <a:buChar char=""/>
              <a:tabLst>
                <a:tab pos="457200" algn="l"/>
              </a:tabLst>
            </a:pPr>
            <a:r>
              <a:rPr lang="en-GB" sz="1100" kern="100" dirty="0">
                <a:solidFill>
                  <a:schemeClr val="tx2"/>
                </a:solidFill>
                <a:latin typeface="Inter" panose="020B0604020202020204" charset="0"/>
                <a:ea typeface="Inter" panose="020B0604020202020204" charset="0"/>
                <a:cs typeface="Times New Roman" panose="02020603050405020304" pitchFamily="18" charset="0"/>
              </a:rPr>
              <a:t>EVC co-ordination for trips</a:t>
            </a:r>
            <a:endParaRPr lang="en-GB" sz="11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lvl="0">
              <a:lnSpc>
                <a:spcPct val="115000"/>
              </a:lnSpc>
              <a:spcAft>
                <a:spcPts val="800"/>
              </a:spcAft>
              <a:buSzPts val="1000"/>
              <a:tabLst>
                <a:tab pos="457200" algn="l"/>
              </a:tabLst>
            </a:pPr>
            <a:endParaRPr lang="en-GB" sz="11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a:lnSpc>
                <a:spcPct val="115000"/>
              </a:lnSpc>
              <a:spcAft>
                <a:spcPts val="800"/>
              </a:spcAft>
            </a:pPr>
            <a:r>
              <a:rPr lang="en-GB" sz="1400" b="1" kern="100" dirty="0">
                <a:solidFill>
                  <a:schemeClr val="tx2"/>
                </a:solidFill>
                <a:effectLst/>
                <a:latin typeface="Inter" panose="020B0604020202020204" charset="0"/>
                <a:ea typeface="Inter" panose="020B0604020202020204" charset="0"/>
                <a:cs typeface="Times New Roman" panose="02020603050405020304" pitchFamily="18" charset="0"/>
              </a:rPr>
              <a:t>ROLE SUMMARY</a:t>
            </a:r>
          </a:p>
          <a:p>
            <a:pPr>
              <a:lnSpc>
                <a:spcPct val="115000"/>
              </a:lnSpc>
              <a:spcAft>
                <a:spcPts val="800"/>
              </a:spcAft>
            </a:pPr>
            <a:r>
              <a:rPr lang="en-GB" sz="1100" kern="100" dirty="0">
                <a:solidFill>
                  <a:schemeClr val="tx2"/>
                </a:solidFill>
                <a:latin typeface="Inter" panose="020B0604020202020204" charset="0"/>
                <a:ea typeface="Inter" panose="020B0604020202020204" charset="0"/>
                <a:cs typeface="Times New Roman" panose="02020603050405020304" pitchFamily="18" charset="0"/>
              </a:rPr>
              <a:t>The role is an important one in assisting me with the effective running of school.  We require a flexible and committed individual to join the team to grow our effective administrative support.  This role requires a friendly, efficient, enthusiastic and organised approach to all tasks. Having prior school experience is not a pre-requisite for this role.  We are simply looking for the right individual with the right skills, personality and abilities to join our small friendly team.</a:t>
            </a:r>
          </a:p>
          <a:p>
            <a:pPr>
              <a:lnSpc>
                <a:spcPct val="115000"/>
              </a:lnSpc>
              <a:spcAft>
                <a:spcPts val="800"/>
              </a:spcAft>
            </a:pPr>
            <a:r>
              <a:rPr lang="en-GB" sz="1100" kern="100" dirty="0">
                <a:solidFill>
                  <a:schemeClr val="tx2"/>
                </a:solidFill>
                <a:latin typeface="Inter" panose="020B0604020202020204" charset="0"/>
                <a:ea typeface="Inter" panose="020B0604020202020204" charset="0"/>
                <a:cs typeface="Times New Roman" panose="02020603050405020304" pitchFamily="18" charset="0"/>
              </a:rPr>
              <a:t>Mrs P Mercer, School Business Manager</a:t>
            </a:r>
          </a:p>
          <a:p>
            <a:pPr>
              <a:lnSpc>
                <a:spcPct val="115000"/>
              </a:lnSpc>
              <a:spcAft>
                <a:spcPts val="800"/>
              </a:spcAft>
            </a:pPr>
            <a:endParaRPr lang="en-GB" sz="1100" kern="100" dirty="0">
              <a:solidFill>
                <a:schemeClr val="tx2"/>
              </a:solidFill>
              <a:latin typeface="Inter" panose="020B0604020202020204" charset="0"/>
              <a:ea typeface="Inter" panose="020B0604020202020204" charset="0"/>
              <a:cs typeface="Times New Roman" panose="02020603050405020304" pitchFamily="18" charset="0"/>
            </a:endParaRPr>
          </a:p>
          <a:p>
            <a:pPr>
              <a:lnSpc>
                <a:spcPct val="115000"/>
              </a:lnSpc>
              <a:spcAft>
                <a:spcPts val="800"/>
              </a:spcAft>
            </a:pPr>
            <a:r>
              <a:rPr lang="en-GB" sz="1400" b="1" kern="100" dirty="0">
                <a:solidFill>
                  <a:schemeClr val="tx2"/>
                </a:solidFill>
                <a:effectLst/>
                <a:latin typeface="Inter" panose="020B0604020202020204" charset="0"/>
                <a:ea typeface="Inter" panose="020B0604020202020204" charset="0"/>
                <a:cs typeface="Times New Roman" panose="02020603050405020304" pitchFamily="18" charset="0"/>
              </a:rPr>
              <a:t>PERSON SPECIFICATION</a:t>
            </a:r>
            <a:endParaRPr lang="en-GB" sz="14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a:lnSpc>
                <a:spcPct val="115000"/>
              </a:lnSpc>
              <a:spcAft>
                <a:spcPts val="800"/>
              </a:spcAft>
              <a:tabLst>
                <a:tab pos="2169795" algn="l"/>
              </a:tabLst>
            </a:pPr>
            <a:r>
              <a:rPr lang="en-GB" sz="1100" b="1" kern="100" dirty="0">
                <a:solidFill>
                  <a:schemeClr val="tx2"/>
                </a:solidFill>
                <a:effectLst/>
                <a:latin typeface="Inter" panose="020B0604020202020204" charset="0"/>
                <a:ea typeface="Inter" panose="020B0604020202020204" charset="0"/>
                <a:cs typeface="Times New Roman" panose="02020603050405020304" pitchFamily="18" charset="0"/>
              </a:rPr>
              <a:t>Essential:</a:t>
            </a:r>
            <a:endParaRPr lang="en-GB" sz="11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marL="342900" indent="-342900">
              <a:lnSpc>
                <a:spcPct val="115000"/>
              </a:lnSpc>
              <a:spcAft>
                <a:spcPts val="800"/>
              </a:spcAft>
              <a:buSzPts val="1000"/>
              <a:buFont typeface="Symbol" panose="05050102010706020507" pitchFamily="18" charset="2"/>
              <a:buChar char=""/>
              <a:tabLst>
                <a:tab pos="457200" algn="l"/>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Experience in roles providing excellent personnel, verbal and written communication skills.</a:t>
            </a:r>
          </a:p>
          <a:p>
            <a:pPr marL="342900" lvl="0" indent="-342900">
              <a:lnSpc>
                <a:spcPct val="115000"/>
              </a:lnSpc>
              <a:spcAft>
                <a:spcPts val="800"/>
              </a:spcAft>
              <a:buSzPts val="1000"/>
              <a:buFont typeface="Symbol" panose="05050102010706020507" pitchFamily="18" charset="2"/>
              <a:buChar char=""/>
              <a:tabLst>
                <a:tab pos="457200" algn="l"/>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Experience in planning ahead to support school’s wider needs.</a:t>
            </a:r>
          </a:p>
          <a:p>
            <a:pPr marL="342900" lvl="0" indent="-342900">
              <a:lnSpc>
                <a:spcPct val="115000"/>
              </a:lnSpc>
              <a:spcAft>
                <a:spcPts val="800"/>
              </a:spcAft>
              <a:buSzPts val="1000"/>
              <a:buFont typeface="Symbol" panose="05050102010706020507" pitchFamily="18" charset="2"/>
              <a:buChar char=""/>
              <a:tabLst>
                <a:tab pos="457200" algn="l"/>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Ability to perform effectively under pressure with strong multitasking skills in managing conflicting priorities effectively. </a:t>
            </a:r>
          </a:p>
          <a:p>
            <a:pPr marL="342900" lvl="0" indent="-342900">
              <a:lnSpc>
                <a:spcPct val="115000"/>
              </a:lnSpc>
              <a:spcAft>
                <a:spcPts val="800"/>
              </a:spcAft>
              <a:buSzPts val="1000"/>
              <a:buFont typeface="Symbol" panose="05050102010706020507" pitchFamily="18" charset="2"/>
              <a:buChar char=""/>
              <a:tabLst>
                <a:tab pos="457200" algn="l"/>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Ability to work collaboratively as part of a team, with a clear understanding of school roles, responsibilities, and your own position within the structure.</a:t>
            </a:r>
          </a:p>
          <a:p>
            <a:pPr marL="342900" lvl="0" indent="-342900">
              <a:lnSpc>
                <a:spcPct val="115000"/>
              </a:lnSpc>
              <a:spcAft>
                <a:spcPts val="800"/>
              </a:spcAft>
              <a:buSzPts val="1000"/>
              <a:buFont typeface="Symbol" panose="05050102010706020507" pitchFamily="18" charset="2"/>
              <a:buChar char=""/>
              <a:tabLst>
                <a:tab pos="457200" algn="l"/>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Proven ability to maintain confidentiality and exercise discretion at all times.</a:t>
            </a:r>
          </a:p>
          <a:p>
            <a:pPr marL="342900" lvl="0" indent="-342900">
              <a:lnSpc>
                <a:spcPct val="115000"/>
              </a:lnSpc>
              <a:spcAft>
                <a:spcPts val="800"/>
              </a:spcAft>
              <a:buSzPts val="1000"/>
              <a:buFont typeface="Symbol" panose="05050102010706020507" pitchFamily="18" charset="2"/>
              <a:buChar char=""/>
              <a:tabLst>
                <a:tab pos="457200" algn="l"/>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Commitment to safeguarding and promoting the welfare of children.</a:t>
            </a:r>
          </a:p>
          <a:p>
            <a:pPr marL="342900" lvl="0" indent="-342900">
              <a:lnSpc>
                <a:spcPct val="115000"/>
              </a:lnSpc>
              <a:spcAft>
                <a:spcPts val="800"/>
              </a:spcAft>
              <a:buSzPts val="1000"/>
              <a:buFont typeface="Symbol" panose="05050102010706020507" pitchFamily="18" charset="2"/>
              <a:buChar char=""/>
              <a:tabLst>
                <a:tab pos="457200" algn="l"/>
                <a:tab pos="2169795" algn="l"/>
              </a:tabLst>
            </a:pPr>
            <a:r>
              <a:rPr lang="en-GB" sz="1100" kern="100" dirty="0">
                <a:solidFill>
                  <a:schemeClr val="tx2"/>
                </a:solidFill>
                <a:latin typeface="Inter" panose="020B0604020202020204" charset="0"/>
                <a:ea typeface="Inter" panose="020B0604020202020204" charset="0"/>
                <a:cs typeface="Times New Roman" panose="02020603050405020304" pitchFamily="18" charset="0"/>
              </a:rPr>
              <a:t>Proficient in the use of Microsoft IT packages (SIMS preferable but not essential).</a:t>
            </a: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endParaRPr lang="en-GB" sz="11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lvl="0">
              <a:lnSpc>
                <a:spcPct val="115000"/>
              </a:lnSpc>
              <a:spcAft>
                <a:spcPts val="800"/>
              </a:spcAft>
              <a:buSzPts val="1000"/>
              <a:tabLst>
                <a:tab pos="457200" algn="l"/>
                <a:tab pos="2169795" algn="l"/>
              </a:tabLst>
            </a:pPr>
            <a:r>
              <a:rPr lang="en-GB" sz="1100" b="1" kern="100" dirty="0">
                <a:solidFill>
                  <a:schemeClr val="tx2"/>
                </a:solidFill>
                <a:effectLst/>
                <a:latin typeface="Inter" panose="020B0604020202020204" charset="0"/>
                <a:ea typeface="Inter" panose="020B0604020202020204" charset="0"/>
                <a:cs typeface="Times New Roman" panose="02020603050405020304" pitchFamily="18" charset="0"/>
              </a:rPr>
              <a:t>Desirable:</a:t>
            </a:r>
          </a:p>
          <a:p>
            <a:pPr marL="342900" lvl="0" indent="-342900">
              <a:lnSpc>
                <a:spcPct val="115000"/>
              </a:lnSpc>
              <a:spcAft>
                <a:spcPts val="800"/>
              </a:spcAft>
              <a:buSzPts val="1000"/>
              <a:buFont typeface="Symbol" panose="05050102010706020507" pitchFamily="18" charset="2"/>
              <a:buChar char=""/>
              <a:tabLst>
                <a:tab pos="457200" algn="l"/>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A flexible and adaptable approach to working hours and responsibilities to meet the evolving needs of the school.</a:t>
            </a:r>
          </a:p>
          <a:p>
            <a:pPr marL="342900" lvl="0" indent="-342900">
              <a:lnSpc>
                <a:spcPct val="115000"/>
              </a:lnSpc>
              <a:spcAft>
                <a:spcPts val="800"/>
              </a:spcAft>
              <a:buSzPts val="1000"/>
              <a:buFont typeface="Symbol" panose="05050102010706020507" pitchFamily="18" charset="2"/>
              <a:buChar char=""/>
              <a:tabLst>
                <a:tab pos="457200" algn="l"/>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Willingness to contribute to extra-curricular activities.</a:t>
            </a:r>
          </a:p>
        </p:txBody>
      </p:sp>
    </p:spTree>
    <p:extLst>
      <p:ext uri="{BB962C8B-B14F-4D97-AF65-F5344CB8AC3E}">
        <p14:creationId xmlns:p14="http://schemas.microsoft.com/office/powerpoint/2010/main" val="312953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7708" y="393700"/>
            <a:ext cx="6864585" cy="5236242"/>
          </a:xfrm>
          <a:prstGeom prst="rect">
            <a:avLst/>
          </a:prstGeom>
        </p:spPr>
        <p:txBody>
          <a:bodyPr lIns="0" tIns="0" rIns="0" bIns="0" rtlCol="0" anchor="t">
            <a:spAutoFit/>
          </a:bodyPr>
          <a:lstStyle/>
          <a:p>
            <a:pPr>
              <a:lnSpc>
                <a:spcPct val="115000"/>
              </a:lnSpc>
              <a:spcAft>
                <a:spcPts val="800"/>
              </a:spcAft>
              <a:tabLst>
                <a:tab pos="2169795" algn="l"/>
              </a:tabLst>
            </a:pPr>
            <a:r>
              <a:rPr lang="en-GB" sz="1400" b="1" kern="100" dirty="0">
                <a:solidFill>
                  <a:schemeClr val="tx2"/>
                </a:solidFill>
                <a:effectLst/>
                <a:latin typeface="Inter Bold" panose="020B0604020202020204" charset="0"/>
                <a:ea typeface="Inter Bold" panose="020B0604020202020204" charset="0"/>
                <a:cs typeface="Times New Roman" panose="02020603050405020304" pitchFamily="18" charset="0"/>
              </a:rPr>
              <a:t>HOW TO APPLY</a:t>
            </a:r>
            <a:endParaRPr lang="en-GB" sz="1400" kern="100" dirty="0">
              <a:solidFill>
                <a:schemeClr val="tx2"/>
              </a:solidFill>
              <a:effectLst/>
              <a:latin typeface="Inter Bold" panose="020B0604020202020204" charset="0"/>
              <a:ea typeface="Inter Bold" panose="020B0604020202020204" charset="0"/>
              <a:cs typeface="Times New Roman" panose="02020603050405020304" pitchFamily="18" charset="0"/>
            </a:endParaRPr>
          </a:p>
          <a:p>
            <a:pPr>
              <a:lnSpc>
                <a:spcPct val="115000"/>
              </a:lnSpc>
              <a:spcAft>
                <a:spcPts val="800"/>
              </a:spcAft>
              <a:tabLst>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To apply, please submit the CES Application Form and the supporting recruitment documents </a:t>
            </a:r>
            <a:r>
              <a:rPr lang="en-GB" sz="1100" kern="100" dirty="0">
                <a:solidFill>
                  <a:schemeClr val="tx2"/>
                </a:solidFill>
                <a:latin typeface="Inter" panose="020B0604020202020204" charset="0"/>
                <a:ea typeface="Inter" panose="020B0604020202020204" charset="0"/>
                <a:cs typeface="Times New Roman" panose="02020603050405020304" pitchFamily="18" charset="0"/>
              </a:rPr>
              <a:t>provided.  </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These documents are also available from the school website. Your supporting statement should be completed within the application form, using Calibri or Arial font, size 11, and must be no more than two pages in length.  </a:t>
            </a:r>
          </a:p>
          <a:p>
            <a:pPr>
              <a:lnSpc>
                <a:spcPct val="115000"/>
              </a:lnSpc>
              <a:spcAft>
                <a:spcPts val="800"/>
              </a:spcAft>
              <a:tabLst>
                <a:tab pos="2169795" algn="l"/>
              </a:tabLst>
            </a:pPr>
            <a:endParaRPr lang="en-GB" sz="1100" kern="100" dirty="0">
              <a:solidFill>
                <a:schemeClr val="tx2"/>
              </a:solidFill>
              <a:latin typeface="Inter" panose="020B0604020202020204" charset="0"/>
              <a:ea typeface="Inter" panose="020B0604020202020204" charset="0"/>
              <a:cs typeface="Times New Roman" panose="02020603050405020304" pitchFamily="18" charset="0"/>
            </a:endParaRPr>
          </a:p>
          <a:p>
            <a:pPr>
              <a:lnSpc>
                <a:spcPct val="115000"/>
              </a:lnSpc>
              <a:spcAft>
                <a:spcPts val="800"/>
              </a:spcAft>
              <a:tabLst>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Completed applications should be returned either by email or post to:</a:t>
            </a:r>
          </a:p>
          <a:p>
            <a:pPr>
              <a:lnSpc>
                <a:spcPct val="115000"/>
              </a:lnSpc>
              <a:spcAft>
                <a:spcPts val="800"/>
              </a:spcAft>
              <a:tabLst>
                <a:tab pos="2169795" algn="l"/>
              </a:tabLst>
            </a:pP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r>
              <a:rPr lang="en-GB" sz="1100" b="1" kern="100" dirty="0">
                <a:solidFill>
                  <a:schemeClr val="tx2"/>
                </a:solidFill>
                <a:effectLst/>
                <a:latin typeface="Inter" panose="020B0604020202020204" charset="0"/>
                <a:ea typeface="Inter" panose="020B0604020202020204" charset="0"/>
                <a:cs typeface="Times New Roman" panose="02020603050405020304" pitchFamily="18" charset="0"/>
              </a:rPr>
              <a:t>By email:	</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hr@stbedeslytham.lancs.sch.uk</a:t>
            </a:r>
          </a:p>
          <a:p>
            <a:pPr>
              <a:lnSpc>
                <a:spcPct val="115000"/>
              </a:lnSpc>
              <a:spcAft>
                <a:spcPts val="800"/>
              </a:spcAft>
              <a:tabLst>
                <a:tab pos="2169795" algn="l"/>
              </a:tabLst>
            </a:pPr>
            <a:r>
              <a:rPr lang="en-GB" sz="1100" b="1" kern="100" dirty="0">
                <a:solidFill>
                  <a:schemeClr val="tx2"/>
                </a:solidFill>
                <a:effectLst/>
                <a:latin typeface="Inter" panose="020B0604020202020204" charset="0"/>
                <a:ea typeface="Inter" panose="020B0604020202020204" charset="0"/>
                <a:cs typeface="Times New Roman" panose="02020603050405020304" pitchFamily="18" charset="0"/>
              </a:rPr>
              <a:t>By post:	</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Mrs P Mercer, School Business Manager</a:t>
            </a: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	Saint Bede’s Catholic High School</a:t>
            </a: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	Talbot Road</a:t>
            </a: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	Lytham St Annes</a:t>
            </a: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	Lancashire</a:t>
            </a: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	FY8 4JL</a:t>
            </a: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b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b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Prospective candidates are warmly encouraged to visit the school prior to submitting an application.</a:t>
            </a:r>
          </a:p>
          <a:p>
            <a:pPr>
              <a:lnSpc>
                <a:spcPct val="115000"/>
              </a:lnSpc>
              <a:spcAft>
                <a:spcPts val="800"/>
              </a:spcAft>
              <a:tabLst>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To arrange a visit, please contact </a:t>
            </a:r>
            <a:r>
              <a:rPr lang="en-GB" sz="1100" b="1" kern="100" dirty="0">
                <a:solidFill>
                  <a:schemeClr val="tx2"/>
                </a:solidFill>
                <a:effectLst/>
                <a:latin typeface="Inter" panose="020B0604020202020204" charset="0"/>
                <a:ea typeface="Inter" panose="020B0604020202020204" charset="0"/>
                <a:cs typeface="Times New Roman" panose="02020603050405020304" pitchFamily="18" charset="0"/>
              </a:rPr>
              <a:t>Mrs Mercer, School Business Manager</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 on </a:t>
            </a:r>
            <a:r>
              <a:rPr lang="en-GB" sz="1100" b="1" kern="100" dirty="0">
                <a:solidFill>
                  <a:schemeClr val="tx2"/>
                </a:solidFill>
                <a:effectLst/>
                <a:latin typeface="Inter" panose="020B0604020202020204" charset="0"/>
                <a:ea typeface="Inter" panose="020B0604020202020204" charset="0"/>
                <a:cs typeface="Times New Roman" panose="02020603050405020304" pitchFamily="18" charset="0"/>
              </a:rPr>
              <a:t>01253 737174</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 or via email at </a:t>
            </a:r>
            <a:r>
              <a:rPr lang="en-GB" sz="1100" b="1" kern="100" dirty="0">
                <a:solidFill>
                  <a:schemeClr val="tx2"/>
                </a:solidFill>
                <a:latin typeface="Inter" panose="020B0604020202020204" charset="0"/>
                <a:ea typeface="Inter" panose="020B0604020202020204" charset="0"/>
                <a:cs typeface="Times New Roman" panose="02020603050405020304" pitchFamily="18" charset="0"/>
              </a:rPr>
              <a:t>h</a:t>
            </a:r>
            <a:r>
              <a:rPr lang="en-GB" sz="1100" b="1" kern="100" dirty="0">
                <a:solidFill>
                  <a:schemeClr val="tx2"/>
                </a:solidFill>
                <a:effectLst/>
                <a:latin typeface="Inter" panose="020B0604020202020204" charset="0"/>
                <a:ea typeface="Inter" panose="020B0604020202020204" charset="0"/>
                <a:cs typeface="Times New Roman" panose="02020603050405020304" pitchFamily="18" charset="0"/>
              </a:rPr>
              <a:t>r@stbedeslytham.lancs.sch.uk</a:t>
            </a:r>
            <a:r>
              <a:rPr lang="en-GB" sz="1800" b="1" kern="100" dirty="0">
                <a:solidFill>
                  <a:schemeClr val="tx2"/>
                </a:solidFill>
                <a:effectLst/>
                <a:latin typeface="Raleway" pitchFamily="2" charset="0"/>
                <a:ea typeface="Aptos"/>
                <a:cs typeface="Times New Roman" panose="02020603050405020304" pitchFamily="18" charset="0"/>
              </a:rPr>
              <a:t> </a:t>
            </a:r>
            <a:br>
              <a:rPr lang="en-GB" sz="1800" b="1" kern="100" dirty="0">
                <a:solidFill>
                  <a:schemeClr val="tx2"/>
                </a:solidFill>
                <a:effectLst/>
                <a:latin typeface="Raleway" pitchFamily="2" charset="0"/>
                <a:ea typeface="Aptos"/>
                <a:cs typeface="Times New Roman" panose="02020603050405020304" pitchFamily="18" charset="0"/>
              </a:rPr>
            </a:br>
            <a:endParaRPr lang="en-GB" sz="1400" kern="100" dirty="0">
              <a:solidFill>
                <a:schemeClr val="tx2"/>
              </a:solidFill>
              <a:effectLst/>
              <a:latin typeface="Inter" panose="020B0604020202020204" charset="0"/>
              <a:ea typeface="Inter" panose="020B0604020202020204" charset="0"/>
              <a:cs typeface="Times New Roman" panose="02020603050405020304" pitchFamily="18" charset="0"/>
            </a:endParaRPr>
          </a:p>
          <a:p>
            <a:r>
              <a:rPr lang="en-GB" sz="1400" b="1" dirty="0">
                <a:solidFill>
                  <a:schemeClr val="tx2"/>
                </a:solidFill>
                <a:effectLst/>
                <a:latin typeface="Inter" panose="020B0604020202020204" charset="0"/>
                <a:ea typeface="Inter" panose="020B0604020202020204" charset="0"/>
                <a:cs typeface="Times New Roman" panose="02020603050405020304" pitchFamily="18" charset="0"/>
              </a:rPr>
              <a:t>CLOSING DATE FOR APPLICATIONS</a:t>
            </a:r>
            <a:endParaRPr lang="en-GB" sz="1100" kern="100" dirty="0">
              <a:solidFill>
                <a:schemeClr val="tx2"/>
              </a:solidFill>
              <a:effectLst/>
              <a:latin typeface="Inter" panose="020B0604020202020204" charset="0"/>
              <a:ea typeface="Inter" panose="020B0604020202020204" charset="0"/>
              <a:cs typeface="Times New Roman" panose="02020603050405020304" pitchFamily="18" charset="0"/>
            </a:endParaRPr>
          </a:p>
          <a:p>
            <a:pPr>
              <a:lnSpc>
                <a:spcPct val="115000"/>
              </a:lnSpc>
              <a:spcAft>
                <a:spcPts val="800"/>
              </a:spcAft>
              <a:tabLst>
                <a:tab pos="2169795" algn="l"/>
              </a:tabLst>
            </a:pP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The closing date for applications is Monday </a:t>
            </a:r>
            <a:r>
              <a:rPr lang="en-GB" sz="1100" kern="100" dirty="0">
                <a:solidFill>
                  <a:schemeClr val="tx2"/>
                </a:solidFill>
                <a:latin typeface="Inter" panose="020B0604020202020204" charset="0"/>
                <a:ea typeface="Inter" panose="020B0604020202020204" charset="0"/>
                <a:cs typeface="Times New Roman" panose="02020603050405020304" pitchFamily="18" charset="0"/>
              </a:rPr>
              <a:t>23</a:t>
            </a:r>
            <a:r>
              <a:rPr lang="en-GB" sz="1100" kern="100" baseline="30000" dirty="0">
                <a:solidFill>
                  <a:schemeClr val="tx2"/>
                </a:solidFill>
                <a:latin typeface="Inter" panose="020B0604020202020204" charset="0"/>
                <a:ea typeface="Inter" panose="020B0604020202020204" charset="0"/>
                <a:cs typeface="Times New Roman" panose="02020603050405020304" pitchFamily="18" charset="0"/>
              </a:rPr>
              <a:t>rd</a:t>
            </a:r>
            <a:r>
              <a:rPr lang="en-GB" sz="1100" kern="100" dirty="0">
                <a:solidFill>
                  <a:schemeClr val="tx2"/>
                </a:solidFill>
                <a:latin typeface="Inter" panose="020B0604020202020204" charset="0"/>
                <a:ea typeface="Inter" panose="020B0604020202020204" charset="0"/>
                <a:cs typeface="Times New Roman" panose="02020603050405020304" pitchFamily="18" charset="0"/>
              </a:rPr>
              <a:t> </a:t>
            </a:r>
            <a:r>
              <a:rPr lang="en-GB" sz="1100" kern="100" dirty="0">
                <a:solidFill>
                  <a:schemeClr val="tx2"/>
                </a:solidFill>
                <a:effectLst/>
                <a:latin typeface="Inter" panose="020B0604020202020204" charset="0"/>
                <a:ea typeface="Inter" panose="020B0604020202020204" charset="0"/>
                <a:cs typeface="Times New Roman" panose="02020603050405020304" pitchFamily="18" charset="0"/>
              </a:rPr>
              <a:t>March 2026 at </a:t>
            </a:r>
            <a:r>
              <a:rPr lang="en-GB" sz="1100" kern="100" dirty="0">
                <a:solidFill>
                  <a:schemeClr val="tx2"/>
                </a:solidFill>
                <a:latin typeface="Inter" panose="020B0604020202020204" charset="0"/>
                <a:ea typeface="Inter" panose="020B0604020202020204" charset="0"/>
                <a:cs typeface="Times New Roman" panose="02020603050405020304" pitchFamily="18" charset="0"/>
              </a:rPr>
              <a:t>12noon.</a:t>
            </a:r>
            <a:endParaRPr lang="en-GB" sz="1100" kern="100" dirty="0">
              <a:effectLst/>
              <a:latin typeface="Inter" panose="020B0604020202020204" charset="0"/>
              <a:ea typeface="Inter" panose="020B0604020202020204" charset="0"/>
              <a:cs typeface="Times New Roman" panose="02020603050405020304" pitchFamily="18" charset="0"/>
            </a:endParaRPr>
          </a:p>
        </p:txBody>
      </p:sp>
      <p:sp>
        <p:nvSpPr>
          <p:cNvPr id="3" name="TextBox 5">
            <a:extLst>
              <a:ext uri="{FF2B5EF4-FFF2-40B4-BE49-F238E27FC236}">
                <a16:creationId xmlns:a16="http://schemas.microsoft.com/office/drawing/2014/main" id="{4E5C8C2F-3D97-47A1-B6DE-E39AF6CDC96E}"/>
              </a:ext>
            </a:extLst>
          </p:cNvPr>
          <p:cNvSpPr txBox="1"/>
          <p:nvPr/>
        </p:nvSpPr>
        <p:spPr>
          <a:xfrm>
            <a:off x="-1" y="9795934"/>
            <a:ext cx="7556501" cy="897466"/>
          </a:xfrm>
          <a:prstGeom prst="rect">
            <a:avLst/>
          </a:prstGeom>
          <a:solidFill>
            <a:schemeClr val="tx2"/>
          </a:solidFill>
        </p:spPr>
        <p:txBody>
          <a:bodyPr lIns="50800" tIns="50800" rIns="50800" bIns="50800" rtlCol="0" anchor="ctr"/>
          <a:lstStyle/>
          <a:p>
            <a:pPr algn="ctr">
              <a:lnSpc>
                <a:spcPts val="1960"/>
              </a:lnSpc>
              <a:spcBef>
                <a:spcPct val="0"/>
              </a:spcBef>
            </a:pPr>
            <a:endParaRPr dirty="0">
              <a:solidFill>
                <a:schemeClr val="tx2"/>
              </a:solidFill>
            </a:endParaRPr>
          </a:p>
        </p:txBody>
      </p:sp>
      <p:sp>
        <p:nvSpPr>
          <p:cNvPr id="4" name="TextBox 8">
            <a:extLst>
              <a:ext uri="{FF2B5EF4-FFF2-40B4-BE49-F238E27FC236}">
                <a16:creationId xmlns:a16="http://schemas.microsoft.com/office/drawing/2014/main" id="{1107B7B9-DC78-4E8C-A0FE-A25C11340E34}"/>
              </a:ext>
            </a:extLst>
          </p:cNvPr>
          <p:cNvSpPr txBox="1"/>
          <p:nvPr/>
        </p:nvSpPr>
        <p:spPr>
          <a:xfrm>
            <a:off x="550103" y="10026605"/>
            <a:ext cx="6456292" cy="523926"/>
          </a:xfrm>
          <a:prstGeom prst="rect">
            <a:avLst/>
          </a:prstGeom>
        </p:spPr>
        <p:txBody>
          <a:bodyPr lIns="0" tIns="0" rIns="0" bIns="0" rtlCol="0" anchor="t">
            <a:spAutoFit/>
          </a:bodyPr>
          <a:lstStyle/>
          <a:p>
            <a:pPr algn="ctr">
              <a:lnSpc>
                <a:spcPts val="1400"/>
              </a:lnSpc>
              <a:spcBef>
                <a:spcPct val="0"/>
              </a:spcBef>
            </a:pPr>
            <a:r>
              <a:rPr lang="en-US" sz="1000" spc="10" dirty="0">
                <a:solidFill>
                  <a:srgbClr val="DAD9D8"/>
                </a:solidFill>
                <a:latin typeface="Inter"/>
                <a:ea typeface="Inter"/>
                <a:cs typeface="Inter"/>
                <a:sym typeface="Inter"/>
              </a:rPr>
              <a:t>“We aim to reflect the true Christian Values proclaimed in the Gospel, and seek to provide a caring community in which young people can grow as balanced individuals, morally, intellectually and spiritually and so participate fully in the real world”. </a:t>
            </a:r>
            <a:endParaRPr lang="en-US" sz="1000" dirty="0">
              <a:solidFill>
                <a:srgbClr val="DAD9D8"/>
              </a:solidFill>
              <a:latin typeface="Inter"/>
              <a:ea typeface="Inter"/>
              <a:cs typeface="Inter"/>
              <a:sym typeface="Inter"/>
            </a:endParaRPr>
          </a:p>
        </p:txBody>
      </p:sp>
      <p:sp>
        <p:nvSpPr>
          <p:cNvPr id="5" name="Freeform 5">
            <a:extLst>
              <a:ext uri="{FF2B5EF4-FFF2-40B4-BE49-F238E27FC236}">
                <a16:creationId xmlns:a16="http://schemas.microsoft.com/office/drawing/2014/main" id="{024EB49F-E8E7-4DCD-8282-03AA9DDD41ED}"/>
              </a:ext>
            </a:extLst>
          </p:cNvPr>
          <p:cNvSpPr/>
          <p:nvPr/>
        </p:nvSpPr>
        <p:spPr>
          <a:xfrm>
            <a:off x="0" y="6032500"/>
            <a:ext cx="7560000" cy="3810000"/>
          </a:xfrm>
          <a:custGeom>
            <a:avLst/>
            <a:gdLst/>
            <a:ahLst/>
            <a:cxnLst/>
            <a:rect l="l" t="t" r="r" b="b"/>
            <a:pathLst>
              <a:path w="7560000" h="4252500">
                <a:moveTo>
                  <a:pt x="0" y="0"/>
                </a:moveTo>
                <a:lnTo>
                  <a:pt x="7560000" y="0"/>
                </a:lnTo>
                <a:lnTo>
                  <a:pt x="7560000" y="4252500"/>
                </a:lnTo>
                <a:lnTo>
                  <a:pt x="0" y="4252500"/>
                </a:lnTo>
                <a:lnTo>
                  <a:pt x="0" y="0"/>
                </a:lnTo>
                <a:close/>
              </a:path>
            </a:pathLst>
          </a:custGeom>
          <a:blipFill>
            <a:blip r:embed="rId2"/>
            <a:stretch>
              <a:fillRect/>
            </a:stretch>
          </a:blipFill>
        </p:spPr>
      </p:sp>
    </p:spTree>
    <p:extLst>
      <p:ext uri="{BB962C8B-B14F-4D97-AF65-F5344CB8AC3E}">
        <p14:creationId xmlns:p14="http://schemas.microsoft.com/office/powerpoint/2010/main" val="1887142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1514</Words>
  <Application>Microsoft Office PowerPoint</Application>
  <PresentationFormat>Custom</PresentationFormat>
  <Paragraphs>81</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Raleway</vt:lpstr>
      <vt:lpstr>Inter</vt:lpstr>
      <vt:lpstr>Arial</vt:lpstr>
      <vt:lpstr>Inter Bold</vt:lpstr>
      <vt:lpstr>Inter Italics</vt:lpstr>
      <vt:lpstr>Calibri</vt:lpstr>
      <vt:lpstr>Symbol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SBCHS - Job Application Pack</dc:title>
  <dc:creator>Mrs P, Mercer</dc:creator>
  <cp:lastModifiedBy>Mrs P, Mercer</cp:lastModifiedBy>
  <cp:revision>17</cp:revision>
  <cp:lastPrinted>2026-03-12T16:37:05Z</cp:lastPrinted>
  <dcterms:created xsi:type="dcterms:W3CDTF">2006-08-16T00:00:00Z</dcterms:created>
  <dcterms:modified xsi:type="dcterms:W3CDTF">2026-03-12T16:37:06Z</dcterms:modified>
  <dc:identifier>DAG_bUccpS4</dc:identifier>
</cp:coreProperties>
</file>